
<file path=[Content_Types].xml><?xml version="1.0" encoding="utf-8"?>
<Types xmlns="http://schemas.openxmlformats.org/package/2006/content-types">
  <Default Extension="png" ContentType="image/png"/>
  <Default Extension="wmf" ContentType="image/x-wmf"/>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3"/>
  </p:notesMasterIdLst>
  <p:sldIdLst>
    <p:sldId id="256" r:id="rId2"/>
    <p:sldId id="257" r:id="rId3"/>
    <p:sldId id="259" r:id="rId4"/>
    <p:sldId id="261" r:id="rId5"/>
    <p:sldId id="262" r:id="rId6"/>
    <p:sldId id="263" r:id="rId7"/>
    <p:sldId id="265" r:id="rId8"/>
    <p:sldId id="270" r:id="rId9"/>
    <p:sldId id="271" r:id="rId10"/>
    <p:sldId id="268" r:id="rId11"/>
    <p:sldId id="269" r:id="rId1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0981" autoAdjust="0"/>
  </p:normalViewPr>
  <p:slideViewPr>
    <p:cSldViewPr>
      <p:cViewPr varScale="1">
        <p:scale>
          <a:sx n="77" d="100"/>
          <a:sy n="77" d="100"/>
        </p:scale>
        <p:origin x="-102" y="-726"/>
      </p:cViewPr>
      <p:guideLst>
        <p:guide orient="horz" pos="2160"/>
        <p:guide pos="2880"/>
      </p:guideLst>
    </p:cSldViewPr>
  </p:slideViewPr>
  <p:notesTextViewPr>
    <p:cViewPr>
      <p:scale>
        <a:sx n="100" d="100"/>
        <a:sy n="100" d="100"/>
      </p:scale>
      <p:origin x="0" y="1992"/>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A8B2034-F906-4F6A-B6AB-EFAFE200DEB6}" type="datetimeFigureOut">
              <a:rPr lang="en-US" smtClean="0"/>
              <a:pPr/>
              <a:t>2/18/2011</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E80DFAE-B796-4EF7-9AFB-08576C6B5ED4}" type="slidenum">
              <a:rPr lang="en-US" smtClean="0"/>
              <a:pPr/>
              <a:t>‹#›</a:t>
            </a:fld>
            <a:endParaRPr lang="en-US"/>
          </a:p>
        </p:txBody>
      </p:sp>
    </p:spTree>
    <p:extLst>
      <p:ext uri="{BB962C8B-B14F-4D97-AF65-F5344CB8AC3E}">
        <p14:creationId xmlns:p14="http://schemas.microsoft.com/office/powerpoint/2010/main" val="347336090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http://www.flickr.com/photos/coghillcartooning/4173886566/" TargetMode="External"/><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3" Type="http://schemas.openxmlformats.org/officeDocument/2006/relationships/hyperlink" Target="http://www.123rf.com/photo_7205952_a-happy-cartoon-squirrel-running-and-smiling.html" TargetMode="External"/><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www.how-to-draw-funny-cartoons.com/cartoon-wolf.html" TargetMode="External"/><Relationship Id="rId2" Type="http://schemas.openxmlformats.org/officeDocument/2006/relationships/slide" Target="../slides/slide2.xml"/><Relationship Id="rId1" Type="http://schemas.openxmlformats.org/officeDocument/2006/relationships/notesMaster" Target="../notesMasters/notesMaster1.xml"/><Relationship Id="rId6" Type="http://schemas.openxmlformats.org/officeDocument/2006/relationships/hyperlink" Target="http://www.dreamstime.com/royalty-free-stock-photos-small-house-on-the-tree-top-image2248248" TargetMode="External"/><Relationship Id="rId5" Type="http://schemas.openxmlformats.org/officeDocument/2006/relationships/hyperlink" Target="http://www.how-to-draw-funny-cartoons.com/cartoon-fox.html" TargetMode="External"/><Relationship Id="rId4" Type="http://schemas.openxmlformats.org/officeDocument/2006/relationships/hyperlink" Target="http://blogs.centrictv.com/lifestyle/culturelist/black-history-month-bunnies/" TargetMode="Externa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www.clipartof.com/interior_wall_decor/details/Cartoon-Mad-Squirrel-Stomping-Poster-Art-Print-442961" TargetMode="External"/><Relationship Id="rId2" Type="http://schemas.openxmlformats.org/officeDocument/2006/relationships/slide" Target="../slides/slide3.xml"/><Relationship Id="rId1" Type="http://schemas.openxmlformats.org/officeDocument/2006/relationships/notesMaster" Target="../notesMasters/notesMaster1.xml"/><Relationship Id="rId6" Type="http://schemas.openxmlformats.org/officeDocument/2006/relationships/hyperlink" Target="http://browse.deviantart.com/cartoons/?q=little%20bunny%20foo%20foo" TargetMode="External"/><Relationship Id="rId5" Type="http://schemas.openxmlformats.org/officeDocument/2006/relationships/hyperlink" Target="http://www.spanishdict.com/answers/137314/what-is-the-best-way-to-say-happy-birthday-fidalgo/mostvotes/15/15" TargetMode="External"/><Relationship Id="rId4" Type="http://schemas.openxmlformats.org/officeDocument/2006/relationships/hyperlink" Target="http://www.bradfitzpatrick.com/stock_illustration/cartoon-animal-clipart/cartoon-deer-clipart.htm" TargetMode="External"/></Relationships>
</file>

<file path=ppt/notesSlides/_rels/notesSlide4.xml.rels><?xml version="1.0" encoding="UTF-8" standalone="yes"?>
<Relationships xmlns="http://schemas.openxmlformats.org/package/2006/relationships"><Relationship Id="rId8" Type="http://schemas.openxmlformats.org/officeDocument/2006/relationships/hyperlink" Target="http://www.how-to-draw-funny-cartoons.com/cartoon-skunk.html" TargetMode="External"/><Relationship Id="rId3" Type="http://schemas.openxmlformats.org/officeDocument/2006/relationships/hyperlink" Target="http://icycomet.wordpress.com/2010/10/" TargetMode="External"/><Relationship Id="rId7" Type="http://schemas.openxmlformats.org/officeDocument/2006/relationships/hyperlink" Target="http://www.how-to-draw-funny-cartoons.com/cartoon-moose.html" TargetMode="External"/><Relationship Id="rId2" Type="http://schemas.openxmlformats.org/officeDocument/2006/relationships/slide" Target="../slides/slide4.xml"/><Relationship Id="rId1" Type="http://schemas.openxmlformats.org/officeDocument/2006/relationships/notesMaster" Target="../notesMasters/notesMaster1.xml"/><Relationship Id="rId6" Type="http://schemas.openxmlformats.org/officeDocument/2006/relationships/hyperlink" Target="http://fantasyartdesign.com/free-wallpapers/digital-art.php?u_i=179&amp;i_i=487" TargetMode="External"/><Relationship Id="rId5" Type="http://schemas.openxmlformats.org/officeDocument/2006/relationships/hyperlink" Target="http://www.myspace.com/healingplantsandanimals" TargetMode="External"/><Relationship Id="rId10" Type="http://schemas.openxmlformats.org/officeDocument/2006/relationships/hyperlink" Target="http://www.istockphoto.com/stock-illustration-9787533-cartoon-red-fox.php" TargetMode="External"/><Relationship Id="rId4" Type="http://schemas.openxmlformats.org/officeDocument/2006/relationships/hyperlink" Target="http://www.cartoonlearning.com/anime-studio-content-and-characters/" TargetMode="External"/><Relationship Id="rId9" Type="http://schemas.openxmlformats.org/officeDocument/2006/relationships/hyperlink" Target="http://www.canstockphoto.com/vector-clipart/animal%3B-cartoon%3B-gray%3B-greeting%3B-happy%3B-illustration%3B-mole%3B%5C.%5C.%5C..html" TargetMode="Externa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www.spanishdict.com/answers/137314/what-is-the-best-way-to-say-happy-birthday-fidalgo/mostvotes/15/15" TargetMode="External"/><Relationship Id="rId2" Type="http://schemas.openxmlformats.org/officeDocument/2006/relationships/slide" Target="../slides/slide5.xml"/><Relationship Id="rId1" Type="http://schemas.openxmlformats.org/officeDocument/2006/relationships/notesMaster" Target="../notesMasters/notesMaster1.xml"/><Relationship Id="rId4" Type="http://schemas.openxmlformats.org/officeDocument/2006/relationships/hyperlink" Target="http://www.arthursclipart.org/justforkids/animals/page_02.htm" TargetMode="Externa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jeffco.k12.co.us/middle/dunstan/pictures/" TargetMode="External"/><Relationship Id="rId2" Type="http://schemas.openxmlformats.org/officeDocument/2006/relationships/slide" Target="../slides/slide6.xml"/><Relationship Id="rId1" Type="http://schemas.openxmlformats.org/officeDocument/2006/relationships/notesMaster" Target="../notesMasters/notesMaster1.xml"/><Relationship Id="rId5" Type="http://schemas.openxmlformats.org/officeDocument/2006/relationships/hyperlink" Target="http://mtokyoblog.blogspot.com/2010_05_01_archive.html" TargetMode="External"/><Relationship Id="rId4" Type="http://schemas.openxmlformats.org/officeDocument/2006/relationships/hyperlink" Target="http://www.bradfitzpatrick.com/store/products/Cartoon_Acorn_Clipart_Graphics-437-14.html" TargetMode="External"/></Relationships>
</file>

<file path=ppt/notesSlides/_rels/notesSlide7.xml.rels><?xml version="1.0" encoding="UTF-8" standalone="yes"?>
<Relationships xmlns="http://schemas.openxmlformats.org/package/2006/relationships"><Relationship Id="rId3" Type="http://schemas.openxmlformats.org/officeDocument/2006/relationships/hyperlink" Target="http://www.123rf.com/photo_7205952_a-happy-cartoon-squirrel-running-and-smiling.html" TargetMode="External"/><Relationship Id="rId2" Type="http://schemas.openxmlformats.org/officeDocument/2006/relationships/slide" Target="../slides/slide7.xml"/><Relationship Id="rId1" Type="http://schemas.openxmlformats.org/officeDocument/2006/relationships/notesMaster" Target="../notesMasters/notesMaster1.xml"/><Relationship Id="rId4" Type="http://schemas.openxmlformats.org/officeDocument/2006/relationships/hyperlink" Target="http://halloween-images.com/picture/squirrel-on-trunk-funny-cartoon-character-000045807015" TargetMode="Externa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3" Type="http://schemas.openxmlformats.org/officeDocument/2006/relationships/hyperlink" Target="http://www.gamespot.com/users/theshockwave/view_image?id=P4FbtR0i7hqZ4Rjlkg" TargetMode="External"/><Relationship Id="rId2" Type="http://schemas.openxmlformats.org/officeDocument/2006/relationships/slide" Target="../slides/slide9.xml"/><Relationship Id="rId1" Type="http://schemas.openxmlformats.org/officeDocument/2006/relationships/notesMaster" Target="../notesMasters/notesMaster1.xml"/><Relationship Id="rId5" Type="http://schemas.openxmlformats.org/officeDocument/2006/relationships/hyperlink" Target="http://www.cubed3.com/news/14156" TargetMode="External"/><Relationship Id="rId4" Type="http://schemas.openxmlformats.org/officeDocument/2006/relationships/hyperlink" Target="http://zerg134.deviantart.com/art/conker-with-ak-47-190535222?q=boost%3Apopular+in%3Agameart+max_age%3A8h&amp;qo=33" TargetMode="Externa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Mary</a:t>
            </a:r>
          </a:p>
          <a:p>
            <a:endParaRPr lang="en-US" dirty="0" smtClean="0"/>
          </a:p>
          <a:p>
            <a:r>
              <a:rPr lang="en-US" dirty="0" smtClean="0"/>
              <a:t>We</a:t>
            </a:r>
            <a:r>
              <a:rPr lang="en-US" baseline="0" dirty="0" smtClean="0"/>
              <a:t> are blah, the game we created is </a:t>
            </a:r>
            <a:r>
              <a:rPr lang="en-US" baseline="0" dirty="0" err="1" smtClean="0"/>
              <a:t>Sq</a:t>
            </a:r>
            <a:r>
              <a:rPr lang="en-US" baseline="0" dirty="0" smtClean="0"/>
              <a:t> King with the goal of achieving total domination over the </a:t>
            </a:r>
            <a:r>
              <a:rPr lang="en-US" baseline="0" dirty="0" smtClean="0"/>
              <a:t>Forrest</a:t>
            </a:r>
          </a:p>
          <a:p>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sz="1200" u="sng" kern="1200" dirty="0" smtClean="0">
                <a:solidFill>
                  <a:schemeClr val="tx1"/>
                </a:solidFill>
                <a:effectLst/>
                <a:latin typeface="+mn-lt"/>
                <a:ea typeface="+mn-ea"/>
                <a:cs typeface="+mn-cs"/>
                <a:hlinkClick r:id="rId3"/>
              </a:rPr>
              <a:t>http://www.flickr.com/photos/coghillcartooning/4173886566/</a:t>
            </a:r>
            <a:endParaRPr lang="en-US" sz="1200" kern="1200" dirty="0" smtClean="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3E80DFAE-B796-4EF7-9AFB-08576C6B5ED4}" type="slidenum">
              <a:rPr lang="en-US" smtClean="0"/>
              <a:pPr/>
              <a:t>1</a:t>
            </a:fld>
            <a:endParaRPr lang="en-US"/>
          </a:p>
        </p:txBody>
      </p:sp>
    </p:spTree>
    <p:extLst>
      <p:ext uri="{BB962C8B-B14F-4D97-AF65-F5344CB8AC3E}">
        <p14:creationId xmlns:p14="http://schemas.microsoft.com/office/powerpoint/2010/main" val="148367068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Mary</a:t>
            </a:r>
          </a:p>
          <a:p>
            <a:endParaRPr lang="en-US"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sz="1200" u="sng" kern="1200" dirty="0" smtClean="0">
                <a:solidFill>
                  <a:schemeClr val="tx1"/>
                </a:solidFill>
                <a:effectLst/>
                <a:latin typeface="+mn-lt"/>
                <a:ea typeface="+mn-ea"/>
                <a:cs typeface="+mn-cs"/>
              </a:rPr>
              <a:t>http://compendiumofawesome.wordpress.com/2010/07/06/having-200-views/</a:t>
            </a:r>
            <a:endParaRPr lang="en-US" sz="1200" kern="1200" dirty="0" smtClean="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http://4.bp.blogspot.com/_DeutwC_pLZ0/SOBWhDtZ0fI/AAAAAAAAAJY/aAEHw4fFHWY/s1600-h/Archery.Bow+and+Arrow.%28SZSP003%29.%281.73x1.5%29.638.gif</a:t>
            </a:r>
          </a:p>
          <a:p>
            <a:r>
              <a:rPr lang="en-US" dirty="0" smtClean="0"/>
              <a:t>http://www.stockphoto.com/</a:t>
            </a:r>
            <a:endParaRPr lang="en-US" dirty="0"/>
          </a:p>
        </p:txBody>
      </p:sp>
      <p:sp>
        <p:nvSpPr>
          <p:cNvPr id="4" name="Slide Number Placeholder 3"/>
          <p:cNvSpPr>
            <a:spLocks noGrp="1"/>
          </p:cNvSpPr>
          <p:nvPr>
            <p:ph type="sldNum" sz="quarter" idx="10"/>
          </p:nvPr>
        </p:nvSpPr>
        <p:spPr/>
        <p:txBody>
          <a:bodyPr/>
          <a:lstStyle/>
          <a:p>
            <a:fld id="{3E80DFAE-B796-4EF7-9AFB-08576C6B5ED4}" type="slidenum">
              <a:rPr lang="en-US" smtClean="0"/>
              <a:pPr/>
              <a:t>10</a:t>
            </a:fld>
            <a:endParaRPr lang="en-US"/>
          </a:p>
        </p:txBody>
      </p:sp>
    </p:spTree>
    <p:extLst>
      <p:ext uri="{BB962C8B-B14F-4D97-AF65-F5344CB8AC3E}">
        <p14:creationId xmlns:p14="http://schemas.microsoft.com/office/powerpoint/2010/main" val="113910098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u="sng" kern="1200" dirty="0" smtClean="0">
                <a:solidFill>
                  <a:schemeClr val="tx1"/>
                </a:solidFill>
                <a:effectLst/>
                <a:latin typeface="+mn-lt"/>
                <a:ea typeface="+mn-ea"/>
                <a:cs typeface="+mn-cs"/>
                <a:hlinkClick r:id="rId3"/>
              </a:rPr>
              <a:t>http://www.123rf.com/photo_7205952_a-happy-cartoon-squirrel-running-and-smiling.html</a:t>
            </a:r>
            <a:endParaRPr lang="en-US" sz="1200" kern="1200" dirty="0" smtClean="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3E80DFAE-B796-4EF7-9AFB-08576C6B5ED4}" type="slidenum">
              <a:rPr lang="en-US" smtClean="0"/>
              <a:pPr/>
              <a:t>11</a:t>
            </a:fld>
            <a:endParaRPr lang="en-US"/>
          </a:p>
        </p:txBody>
      </p:sp>
    </p:spTree>
    <p:extLst>
      <p:ext uri="{BB962C8B-B14F-4D97-AF65-F5344CB8AC3E}">
        <p14:creationId xmlns:p14="http://schemas.microsoft.com/office/powerpoint/2010/main" val="86020385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Jeremy</a:t>
            </a:r>
          </a:p>
          <a:p>
            <a:r>
              <a:rPr lang="en-US" dirty="0" smtClean="0"/>
              <a:t>In this game you can play</a:t>
            </a:r>
            <a:r>
              <a:rPr lang="en-US" baseline="0" dirty="0" smtClean="0"/>
              <a:t> as a squirrel who was genetically </a:t>
            </a:r>
            <a:r>
              <a:rPr lang="en-US" baseline="0" dirty="0" err="1" smtClean="0"/>
              <a:t>enhansed</a:t>
            </a:r>
            <a:r>
              <a:rPr lang="en-US" baseline="0" dirty="0" smtClean="0"/>
              <a:t> by mad </a:t>
            </a:r>
            <a:r>
              <a:rPr lang="en-US" baseline="0" dirty="0" err="1" smtClean="0"/>
              <a:t>scienitsts</a:t>
            </a:r>
            <a:r>
              <a:rPr lang="en-US" baseline="0" dirty="0" smtClean="0"/>
              <a:t> and managed to escape. Now out in the wilderness you seek to concur the forest by crafting weapons, defeating animals, unlocking hidden areas, and survive the winter to become the Squirrel King.</a:t>
            </a:r>
          </a:p>
          <a:p>
            <a:endParaRPr lang="en-US" dirty="0" smtClean="0"/>
          </a:p>
          <a:p>
            <a:r>
              <a:rPr lang="en-US" baseline="0" dirty="0" smtClean="0"/>
              <a:t>There is no time kept in the game except for the 4 seasons. These four seasons dictate how the forest around you will act. </a:t>
            </a:r>
          </a:p>
          <a:p>
            <a:endParaRPr lang="en-US" baseline="0" dirty="0" smtClean="0"/>
          </a:p>
          <a:p>
            <a:r>
              <a:rPr lang="en-US" baseline="0" dirty="0" smtClean="0"/>
              <a:t>Has the cartoonish look, comedy, strategy, </a:t>
            </a:r>
          </a:p>
          <a:p>
            <a:r>
              <a:rPr lang="en-US" baseline="0" dirty="0" smtClean="0"/>
              <a:t>Our game is targeted at teens and older for its strategy, and comedy but could also be played by</a:t>
            </a:r>
          </a:p>
          <a:p>
            <a:r>
              <a:rPr lang="en-US" baseline="0" dirty="0" smtClean="0"/>
              <a:t>Smaller kids since it has a cartoonish look with no gore from fallen animals</a:t>
            </a:r>
            <a:r>
              <a:rPr lang="en-US" baseline="0" dirty="0" smtClean="0"/>
              <a:t>.</a:t>
            </a:r>
          </a:p>
          <a:p>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sz="1200" u="sng" kern="1200" dirty="0" smtClean="0">
                <a:solidFill>
                  <a:schemeClr val="tx1"/>
                </a:solidFill>
                <a:effectLst/>
                <a:latin typeface="+mn-lt"/>
                <a:ea typeface="+mn-ea"/>
                <a:cs typeface="+mn-cs"/>
              </a:rPr>
              <a:t>http://compendiumofawesome.wordpress.com/2010/07/06/having-200-views/</a:t>
            </a:r>
            <a:endParaRPr lang="en-US" sz="1200" kern="1200" dirty="0" smtClean="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u="sng" kern="1200" dirty="0" smtClean="0">
                <a:solidFill>
                  <a:schemeClr val="tx1"/>
                </a:solidFill>
                <a:effectLst/>
                <a:latin typeface="+mn-lt"/>
                <a:ea typeface="+mn-ea"/>
                <a:cs typeface="+mn-cs"/>
                <a:hlinkClick r:id="rId3"/>
              </a:rPr>
              <a:t>http://www.how-to-draw-funny-cartoons.com/cartoon-wolf.html</a:t>
            </a:r>
            <a:endParaRPr lang="en-US" sz="1200" kern="1200" dirty="0" smtClean="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u="sng" kern="1200" dirty="0" smtClean="0">
                <a:solidFill>
                  <a:schemeClr val="tx1"/>
                </a:solidFill>
                <a:effectLst/>
                <a:latin typeface="+mn-lt"/>
                <a:ea typeface="+mn-ea"/>
                <a:cs typeface="+mn-cs"/>
                <a:hlinkClick r:id="rId4"/>
              </a:rPr>
              <a:t>http://blogs.centrictv.com/lifestyle/culturelist/black-history-month-bunnies/</a:t>
            </a:r>
            <a:endParaRPr lang="en-US" sz="1200" kern="1200" dirty="0" smtClean="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u="sng" kern="1200" dirty="0" smtClean="0">
                <a:solidFill>
                  <a:schemeClr val="tx1"/>
                </a:solidFill>
                <a:effectLst/>
                <a:latin typeface="+mn-lt"/>
                <a:ea typeface="+mn-ea"/>
                <a:cs typeface="+mn-cs"/>
                <a:hlinkClick r:id="rId5"/>
              </a:rPr>
              <a:t>http://www.how-to-draw-funny-cartoons.com/cartoon-fox.html</a:t>
            </a:r>
            <a:endParaRPr lang="en-US" sz="1200" kern="1200" dirty="0" smtClean="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u="sng" kern="1200" dirty="0" smtClean="0">
                <a:solidFill>
                  <a:schemeClr val="tx1"/>
                </a:solidFill>
                <a:effectLst/>
                <a:latin typeface="+mn-lt"/>
                <a:ea typeface="+mn-ea"/>
                <a:cs typeface="+mn-cs"/>
                <a:hlinkClick r:id="rId6"/>
              </a:rPr>
              <a:t>http://www.dreamstime.com/royalty-free-stock-photos-small-house-on-the-tree-top-image2248248</a:t>
            </a:r>
            <a:endParaRPr lang="en-US" sz="1200" kern="1200" dirty="0" smtClean="0">
              <a:solidFill>
                <a:schemeClr val="tx1"/>
              </a:solidFill>
              <a:effectLst/>
              <a:latin typeface="+mn-lt"/>
              <a:ea typeface="+mn-ea"/>
              <a:cs typeface="+mn-cs"/>
            </a:endParaRPr>
          </a:p>
          <a:p>
            <a:endParaRPr lang="en-US" baseline="0" dirty="0" smtClean="0"/>
          </a:p>
        </p:txBody>
      </p:sp>
      <p:sp>
        <p:nvSpPr>
          <p:cNvPr id="4" name="Slide Number Placeholder 3"/>
          <p:cNvSpPr>
            <a:spLocks noGrp="1"/>
          </p:cNvSpPr>
          <p:nvPr>
            <p:ph type="sldNum" sz="quarter" idx="10"/>
          </p:nvPr>
        </p:nvSpPr>
        <p:spPr/>
        <p:txBody>
          <a:bodyPr/>
          <a:lstStyle/>
          <a:p>
            <a:fld id="{3E80DFAE-B796-4EF7-9AFB-08576C6B5ED4}" type="slidenum">
              <a:rPr lang="en-US" smtClean="0"/>
              <a:pPr/>
              <a:t>2</a:t>
            </a:fld>
            <a:endParaRPr lang="en-US"/>
          </a:p>
        </p:txBody>
      </p:sp>
    </p:spTree>
    <p:extLst>
      <p:ext uri="{BB962C8B-B14F-4D97-AF65-F5344CB8AC3E}">
        <p14:creationId xmlns:p14="http://schemas.microsoft.com/office/powerpoint/2010/main" val="423026520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Jeremy </a:t>
            </a:r>
          </a:p>
          <a:p>
            <a:r>
              <a:rPr lang="en-US" dirty="0" smtClean="0"/>
              <a:t>Through out the game</a:t>
            </a:r>
            <a:r>
              <a:rPr lang="en-US" baseline="0" dirty="0" smtClean="0"/>
              <a:t> the player will encounter many different types of animals some peaceful and some not so peaceful. In order for the player to know if the animals in the forest would be peaceful they must use common sense or learn as they play. If the player crosses an animal that dangerous then it will attack. If the player attacks a peaceful animal then after too many “accidents” happen then that type of creature will become violent anytime the player is around. </a:t>
            </a:r>
          </a:p>
          <a:p>
            <a:endParaRPr lang="en-US" baseline="0" dirty="0" smtClean="0"/>
          </a:p>
          <a:p>
            <a:r>
              <a:rPr lang="en-US" baseline="0" dirty="0" smtClean="0"/>
              <a:t>An example being the rabbit</a:t>
            </a:r>
          </a:p>
          <a:p>
            <a:endParaRPr lang="en-US" baseline="0" dirty="0" smtClean="0"/>
          </a:p>
          <a:p>
            <a:r>
              <a:rPr lang="en-US" baseline="0" dirty="0" smtClean="0"/>
              <a:t>For a violent creature to attack you it must know where you are. The </a:t>
            </a:r>
            <a:r>
              <a:rPr lang="en-US" baseline="0" dirty="0" err="1" smtClean="0"/>
              <a:t>percision</a:t>
            </a:r>
            <a:r>
              <a:rPr lang="en-US" baseline="0" dirty="0" smtClean="0"/>
              <a:t> of it’s senses depends on the </a:t>
            </a:r>
            <a:r>
              <a:rPr lang="en-US" baseline="0" dirty="0" err="1" smtClean="0"/>
              <a:t>cretures</a:t>
            </a:r>
            <a:r>
              <a:rPr lang="en-US" baseline="0" dirty="0" smtClean="0"/>
              <a:t> hunger, if its more hungry it will sense you at a farther distance other wise if its not hungry then you could easily slip past and avoid a fight.</a:t>
            </a:r>
          </a:p>
          <a:p>
            <a:endParaRPr lang="en-US" baseline="0" dirty="0" smtClean="0"/>
          </a:p>
          <a:p>
            <a:r>
              <a:rPr lang="en-US" baseline="0" dirty="0" smtClean="0"/>
              <a:t>When the seasons pass it affects all of the animals in the forest. In the spring time the creatures are at their normal state meaning their hunger will increase normally and both the young and the old creatures roaming around the forest. </a:t>
            </a:r>
          </a:p>
          <a:p>
            <a:endParaRPr lang="en-US" baseline="0" dirty="0" smtClean="0"/>
          </a:p>
          <a:p>
            <a:r>
              <a:rPr lang="en-US" baseline="0" dirty="0" smtClean="0"/>
              <a:t>The summer time all of the creatures will continue to be normal but all of the younger animals will be fully grown.</a:t>
            </a:r>
          </a:p>
          <a:p>
            <a:endParaRPr lang="en-US" baseline="0" dirty="0" smtClean="0"/>
          </a:p>
          <a:p>
            <a:r>
              <a:rPr lang="en-US" baseline="0" dirty="0" smtClean="0"/>
              <a:t>During the fall there is a larger quantity of food around all of the animals are less hungry meaning all of the </a:t>
            </a:r>
            <a:r>
              <a:rPr lang="en-US" baseline="0" dirty="0" err="1" smtClean="0"/>
              <a:t>viloent</a:t>
            </a:r>
            <a:r>
              <a:rPr lang="en-US" baseline="0" dirty="0" smtClean="0"/>
              <a:t> animals will be more peaceful but that doesn’t mean they wont attack you if you get too close. </a:t>
            </a:r>
          </a:p>
          <a:p>
            <a:endParaRPr lang="en-US" baseline="0" dirty="0" smtClean="0"/>
          </a:p>
          <a:p>
            <a:r>
              <a:rPr lang="en-US" baseline="0" dirty="0" smtClean="0"/>
              <a:t>When winter comes around most of the food throughout the forest is gone turning all of the </a:t>
            </a:r>
            <a:r>
              <a:rPr lang="en-US" baseline="0" dirty="0" err="1" smtClean="0"/>
              <a:t>vilolent</a:t>
            </a:r>
            <a:r>
              <a:rPr lang="en-US" baseline="0" dirty="0" smtClean="0"/>
              <a:t> animals into crazy raging beasts. All of those animals will be nearly full or fully starving so they will sense you from great distances and continue the assault until you defeat them.</a:t>
            </a:r>
          </a:p>
          <a:p>
            <a:endParaRPr lang="en-US" baseline="0" dirty="0" smtClean="0"/>
          </a:p>
          <a:p>
            <a:r>
              <a:rPr lang="en-US" baseline="0" dirty="0" smtClean="0"/>
              <a:t>--- also if needed </a:t>
            </a:r>
          </a:p>
          <a:p>
            <a:r>
              <a:rPr lang="en-US" baseline="0" dirty="0" smtClean="0"/>
              <a:t>	attacking in groups</a:t>
            </a:r>
          </a:p>
          <a:p>
            <a:r>
              <a:rPr lang="en-US" baseline="0" dirty="0" smtClean="0"/>
              <a:t>	items gained</a:t>
            </a:r>
          </a:p>
          <a:p>
            <a:r>
              <a:rPr lang="en-US" baseline="0" dirty="0" smtClean="0"/>
              <a:t>	</a:t>
            </a:r>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sz="1200" u="sng" kern="1200" dirty="0" smtClean="0">
                <a:solidFill>
                  <a:schemeClr val="tx1"/>
                </a:solidFill>
                <a:effectLst/>
                <a:latin typeface="+mn-lt"/>
                <a:ea typeface="+mn-ea"/>
                <a:cs typeface="+mn-cs"/>
                <a:hlinkClick r:id="rId3"/>
              </a:rPr>
              <a:t>http://www.clipartof.com/interior_wall_decor/details/Cartoon-Mad-Squirrel-Stomping-Poster-Art-Print-442961</a:t>
            </a:r>
            <a:endParaRPr lang="en-US" sz="1200" kern="1200" dirty="0" smtClean="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u="sng" kern="1200" dirty="0" smtClean="0">
                <a:solidFill>
                  <a:schemeClr val="tx1"/>
                </a:solidFill>
                <a:effectLst/>
                <a:latin typeface="+mn-lt"/>
                <a:ea typeface="+mn-ea"/>
                <a:cs typeface="+mn-cs"/>
                <a:hlinkClick r:id="rId4"/>
              </a:rPr>
              <a:t>http://www.bradfitzpatrick.com/stock_illustration/cartoon-animal-clipart/cartoon-deer-clipart.htm</a:t>
            </a:r>
            <a:endParaRPr lang="en-US" sz="1200" kern="1200" dirty="0" smtClean="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http://www.drawingcoach.com/cartoon-wolf.html</a:t>
            </a:r>
          </a:p>
          <a:p>
            <a:pPr marL="0" marR="0" indent="0" algn="l" defTabSz="914400" rtl="0" eaLnBrk="1" fontAlgn="auto" latinLnBrk="0" hangingPunct="1">
              <a:lnSpc>
                <a:spcPct val="100000"/>
              </a:lnSpc>
              <a:spcBef>
                <a:spcPts val="0"/>
              </a:spcBef>
              <a:spcAft>
                <a:spcPts val="0"/>
              </a:spcAft>
              <a:buClrTx/>
              <a:buSzTx/>
              <a:buFontTx/>
              <a:buNone/>
              <a:tabLst/>
              <a:defRPr/>
            </a:pPr>
            <a:r>
              <a:rPr lang="en-US" sz="1200" u="sng" kern="1200" dirty="0" smtClean="0">
                <a:solidFill>
                  <a:schemeClr val="tx1"/>
                </a:solidFill>
                <a:effectLst/>
                <a:latin typeface="+mn-lt"/>
                <a:ea typeface="+mn-ea"/>
                <a:cs typeface="+mn-cs"/>
                <a:hlinkClick r:id="rId5"/>
              </a:rPr>
              <a:t>http://www.spanishdict.com/answers/137314/what-is-the-best-way-to-say-happy-birthday-fidalgo/mostvotes/15/15</a:t>
            </a:r>
            <a:endParaRPr lang="en-US" sz="1200" kern="1200" dirty="0" smtClean="0">
              <a:solidFill>
                <a:schemeClr val="tx1"/>
              </a:solidFill>
              <a:effectLst/>
              <a:latin typeface="+mn-lt"/>
              <a:ea typeface="+mn-ea"/>
              <a:cs typeface="+mn-cs"/>
            </a:endParaRPr>
          </a:p>
          <a:p>
            <a:r>
              <a:rPr lang="en-US" dirty="0" smtClean="0"/>
              <a:t>http://www.drawingcoach.com/how-to-draw-a-bunny.html</a:t>
            </a:r>
          </a:p>
          <a:p>
            <a:pPr marL="0" marR="0" indent="0" algn="l" defTabSz="914400" rtl="0" eaLnBrk="1" fontAlgn="auto" latinLnBrk="0" hangingPunct="1">
              <a:lnSpc>
                <a:spcPct val="100000"/>
              </a:lnSpc>
              <a:spcBef>
                <a:spcPts val="0"/>
              </a:spcBef>
              <a:spcAft>
                <a:spcPts val="0"/>
              </a:spcAft>
              <a:buClrTx/>
              <a:buSzTx/>
              <a:buFontTx/>
              <a:buNone/>
              <a:tabLst/>
              <a:defRPr/>
            </a:pPr>
            <a:r>
              <a:rPr lang="en-US" sz="1200" u="sng" kern="1200" dirty="0" smtClean="0">
                <a:solidFill>
                  <a:schemeClr val="tx1"/>
                </a:solidFill>
                <a:effectLst/>
                <a:latin typeface="+mn-lt"/>
                <a:ea typeface="+mn-ea"/>
                <a:cs typeface="+mn-cs"/>
                <a:hlinkClick r:id="rId6"/>
              </a:rPr>
              <a:t>http://browse.deviantart.com/cartoons/?q=little%20bunny%20foo%20foo</a:t>
            </a:r>
            <a:endParaRPr lang="en-US" sz="1200" kern="1200" dirty="0" smtClean="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3E80DFAE-B796-4EF7-9AFB-08576C6B5ED4}" type="slidenum">
              <a:rPr lang="en-US" smtClean="0"/>
              <a:pPr/>
              <a:t>3</a:t>
            </a:fld>
            <a:endParaRPr lang="en-US"/>
          </a:p>
        </p:txBody>
      </p:sp>
    </p:spTree>
    <p:extLst>
      <p:ext uri="{BB962C8B-B14F-4D97-AF65-F5344CB8AC3E}">
        <p14:creationId xmlns:p14="http://schemas.microsoft.com/office/powerpoint/2010/main" val="50646900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Mary</a:t>
            </a:r>
          </a:p>
          <a:p>
            <a:r>
              <a:rPr lang="en-US" dirty="0" smtClean="0"/>
              <a:t>Describe the surrounding</a:t>
            </a:r>
            <a:r>
              <a:rPr lang="en-US" baseline="0" dirty="0" smtClean="0"/>
              <a:t>s of each area. Like bushes and flowers and seeing the tree tops from the ground </a:t>
            </a:r>
            <a:r>
              <a:rPr lang="en-US" baseline="0" dirty="0" err="1" smtClean="0"/>
              <a:t>lvl</a:t>
            </a:r>
            <a:r>
              <a:rPr lang="en-US" baseline="0" dirty="0" smtClean="0"/>
              <a:t> rivers and streams, then talk about the slime on the walls of the caves/tunnels and other stuff, what you’d see in the tree tops  </a:t>
            </a:r>
            <a:endParaRPr lang="en-US" baseline="0" dirty="0" smtClean="0"/>
          </a:p>
          <a:p>
            <a:endParaRPr lang="en-US" baseline="0" dirty="0" smtClean="0"/>
          </a:p>
          <a:p>
            <a:r>
              <a:rPr lang="en-US" baseline="0" dirty="0" smtClean="0"/>
              <a:t>http://images.neopets.com/pirates/krawk_dark_cave.gif</a:t>
            </a:r>
          </a:p>
          <a:p>
            <a:pPr marL="0" marR="0" indent="0" algn="l" defTabSz="914400" rtl="0" eaLnBrk="1" fontAlgn="auto" latinLnBrk="0" hangingPunct="1">
              <a:lnSpc>
                <a:spcPct val="100000"/>
              </a:lnSpc>
              <a:spcBef>
                <a:spcPts val="0"/>
              </a:spcBef>
              <a:spcAft>
                <a:spcPts val="0"/>
              </a:spcAft>
              <a:buClrTx/>
              <a:buSzTx/>
              <a:buFontTx/>
              <a:buNone/>
              <a:tabLst/>
              <a:defRPr/>
            </a:pPr>
            <a:r>
              <a:rPr lang="en-US" sz="1200" u="sng" kern="1200" dirty="0" smtClean="0">
                <a:solidFill>
                  <a:schemeClr val="tx1"/>
                </a:solidFill>
                <a:effectLst/>
                <a:latin typeface="+mn-lt"/>
                <a:ea typeface="+mn-ea"/>
                <a:cs typeface="+mn-cs"/>
                <a:hlinkClick r:id="rId3"/>
              </a:rPr>
              <a:t>http://icycomet.wordpress.com/2010/10/</a:t>
            </a:r>
            <a:endParaRPr lang="en-US" sz="1200" kern="1200" dirty="0" smtClean="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u="sng" kern="1200" dirty="0" smtClean="0">
                <a:solidFill>
                  <a:schemeClr val="tx1"/>
                </a:solidFill>
                <a:effectLst/>
                <a:latin typeface="+mn-lt"/>
                <a:ea typeface="+mn-ea"/>
                <a:cs typeface="+mn-cs"/>
                <a:hlinkClick r:id="rId4"/>
              </a:rPr>
              <a:t>http://www.cartoonlearning.com/anime-studio-content-and-characters/</a:t>
            </a:r>
            <a:endParaRPr lang="en-US" sz="1200" kern="1200" dirty="0" smtClean="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u="sng" kern="1200" dirty="0" smtClean="0">
                <a:solidFill>
                  <a:schemeClr val="tx1"/>
                </a:solidFill>
                <a:effectLst/>
                <a:latin typeface="+mn-lt"/>
                <a:ea typeface="+mn-ea"/>
                <a:cs typeface="+mn-cs"/>
                <a:hlinkClick r:id="rId5"/>
              </a:rPr>
              <a:t>http://www.myspace.com/healingplantsandanimals</a:t>
            </a:r>
            <a:endParaRPr lang="en-US" sz="1200" kern="1200" dirty="0" smtClean="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u="sng" kern="1200" dirty="0" smtClean="0">
                <a:solidFill>
                  <a:schemeClr val="tx1"/>
                </a:solidFill>
                <a:effectLst/>
                <a:latin typeface="+mn-lt"/>
                <a:ea typeface="+mn-ea"/>
                <a:cs typeface="+mn-cs"/>
                <a:hlinkClick r:id="rId6"/>
              </a:rPr>
              <a:t>http://fantasyartdesign.com/free-wallpapers/digital-art.php?u_i=179&amp;i_i=487</a:t>
            </a:r>
            <a:endParaRPr lang="en-US" sz="1200" u="sng" kern="1200" dirty="0" smtClean="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http://www.shutterstock.com/</a:t>
            </a:r>
          </a:p>
          <a:p>
            <a:pPr marL="0" marR="0" indent="0" algn="l" defTabSz="914400" rtl="0" eaLnBrk="1" fontAlgn="auto" latinLnBrk="0" hangingPunct="1">
              <a:lnSpc>
                <a:spcPct val="100000"/>
              </a:lnSpc>
              <a:spcBef>
                <a:spcPts val="0"/>
              </a:spcBef>
              <a:spcAft>
                <a:spcPts val="0"/>
              </a:spcAft>
              <a:buClrTx/>
              <a:buSzTx/>
              <a:buFontTx/>
              <a:buNone/>
              <a:tabLst/>
              <a:defRPr/>
            </a:pPr>
            <a:r>
              <a:rPr lang="en-US" sz="1200" u="sng" kern="1200" dirty="0" smtClean="0">
                <a:solidFill>
                  <a:schemeClr val="tx1"/>
                </a:solidFill>
                <a:effectLst/>
                <a:latin typeface="+mn-lt"/>
                <a:ea typeface="+mn-ea"/>
                <a:cs typeface="+mn-cs"/>
                <a:hlinkClick r:id="rId7"/>
              </a:rPr>
              <a:t>http://www.how-to-draw-funny-cartoons.com/cartoon-moose.html</a:t>
            </a:r>
            <a:endParaRPr lang="en-US" sz="1200" kern="1200" dirty="0" smtClean="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u="sng" kern="1200" dirty="0" smtClean="0">
                <a:solidFill>
                  <a:schemeClr val="tx1"/>
                </a:solidFill>
                <a:effectLst/>
                <a:latin typeface="+mn-lt"/>
                <a:ea typeface="+mn-ea"/>
                <a:cs typeface="+mn-cs"/>
                <a:hlinkClick r:id="rId8"/>
              </a:rPr>
              <a:t>http://www.how-to-draw-funny-cartoons.com/cartoon-skunk.html</a:t>
            </a:r>
            <a:endParaRPr lang="en-US" sz="1200" kern="1200" dirty="0" smtClean="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u="sng" kern="1200" dirty="0" smtClean="0">
                <a:solidFill>
                  <a:schemeClr val="tx1"/>
                </a:solidFill>
                <a:effectLst/>
                <a:latin typeface="+mn-lt"/>
                <a:ea typeface="+mn-ea"/>
                <a:cs typeface="+mn-cs"/>
                <a:hlinkClick r:id="rId9"/>
              </a:rPr>
              <a:t>http://www.canstockphoto.com/vector-clipart/animal%3B-cartoon%3B-gray%3B-greeting%3B-happy%3B-illustration%3B-mole%3B%5C.%5C.%5C..html</a:t>
            </a:r>
            <a:endParaRPr lang="en-US" sz="1200" kern="1200" dirty="0" smtClean="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u="sng" kern="1200" dirty="0" smtClean="0">
                <a:solidFill>
                  <a:schemeClr val="tx1"/>
                </a:solidFill>
                <a:effectLst/>
                <a:latin typeface="+mn-lt"/>
                <a:ea typeface="+mn-ea"/>
                <a:cs typeface="+mn-cs"/>
                <a:hlinkClick r:id="rId10"/>
              </a:rPr>
              <a:t>http://www.istockphoto.com/stock-illustration-9787533-cartoon-red-fox.php</a:t>
            </a:r>
            <a:endParaRPr lang="en-US" sz="1200" kern="1200" dirty="0" smtClean="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kern="1200" dirty="0" smtClean="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kern="1200" dirty="0" smtClean="0">
              <a:solidFill>
                <a:schemeClr val="tx1"/>
              </a:solidFill>
              <a:effectLst/>
              <a:latin typeface="+mn-lt"/>
              <a:ea typeface="+mn-ea"/>
              <a:cs typeface="+mn-cs"/>
            </a:endParaRPr>
          </a:p>
          <a:p>
            <a:endParaRPr lang="en-US" baseline="0" dirty="0" smtClean="0"/>
          </a:p>
        </p:txBody>
      </p:sp>
      <p:sp>
        <p:nvSpPr>
          <p:cNvPr id="4" name="Slide Number Placeholder 3"/>
          <p:cNvSpPr>
            <a:spLocks noGrp="1"/>
          </p:cNvSpPr>
          <p:nvPr>
            <p:ph type="sldNum" sz="quarter" idx="10"/>
          </p:nvPr>
        </p:nvSpPr>
        <p:spPr/>
        <p:txBody>
          <a:bodyPr/>
          <a:lstStyle/>
          <a:p>
            <a:fld id="{3E80DFAE-B796-4EF7-9AFB-08576C6B5ED4}" type="slidenum">
              <a:rPr lang="en-US" smtClean="0"/>
              <a:pPr/>
              <a:t>4</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Jeremy</a:t>
            </a:r>
          </a:p>
          <a:p>
            <a:endParaRPr lang="en-US" dirty="0" smtClean="0"/>
          </a:p>
          <a:p>
            <a:r>
              <a:rPr lang="en-US" dirty="0" smtClean="0"/>
              <a:t>There are many different ways for</a:t>
            </a:r>
            <a:r>
              <a:rPr lang="en-US" baseline="0" dirty="0" smtClean="0"/>
              <a:t> the player to defend themselves from a poison bow/arrow to beating the creature with its squirrely fists. By using the items the player finds around the forest and things gained from creatures the player is able to create weapons, clothing, or decorative items for its nest in the tree. </a:t>
            </a:r>
          </a:p>
          <a:p>
            <a:endParaRPr lang="en-US" baseline="0" dirty="0" smtClean="0"/>
          </a:p>
          <a:p>
            <a:r>
              <a:rPr lang="en-US" baseline="0" dirty="0" smtClean="0"/>
              <a:t>An example weapon would be a net. Easily constructed from vines, mud, and rocks. This weapon can be used to stop animals on the ground from moving or bring a bird down to ground level. Each weapon can always be upgraded or made better too so that the weapon wont wear out as fast. Like for the net the player could also add thorns and poison to hurt the animal while the player captures it</a:t>
            </a:r>
            <a:r>
              <a:rPr lang="en-US" baseline="0" dirty="0" smtClean="0"/>
              <a:t>.</a:t>
            </a:r>
          </a:p>
          <a:p>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sz="1200" u="sng" kern="1200" dirty="0" smtClean="0">
                <a:solidFill>
                  <a:schemeClr val="tx1"/>
                </a:solidFill>
                <a:effectLst/>
                <a:latin typeface="+mn-lt"/>
                <a:ea typeface="+mn-ea"/>
                <a:cs typeface="+mn-cs"/>
                <a:hlinkClick r:id="rId3"/>
              </a:rPr>
              <a:t>http://www.spanishdict.com/answers/137314/what-is-the-best-way-to-say-happy-birthday-fidalgo/mostvotes/15/15</a:t>
            </a:r>
            <a:endParaRPr lang="en-US" sz="1200" kern="1200" dirty="0" smtClean="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u="sng" kern="1200" dirty="0" smtClean="0">
                <a:solidFill>
                  <a:schemeClr val="tx1"/>
                </a:solidFill>
                <a:effectLst/>
                <a:latin typeface="+mn-lt"/>
                <a:ea typeface="+mn-ea"/>
                <a:cs typeface="+mn-cs"/>
                <a:hlinkClick r:id="rId4"/>
              </a:rPr>
              <a:t>http://www.arthursclipart.org/justforkids/animals/page_02.htm</a:t>
            </a:r>
            <a:endParaRPr lang="en-US" sz="1200" kern="1200" dirty="0" smtClean="0">
              <a:solidFill>
                <a:schemeClr val="tx1"/>
              </a:solidFill>
              <a:effectLst/>
              <a:latin typeface="+mn-lt"/>
              <a:ea typeface="+mn-ea"/>
              <a:cs typeface="+mn-cs"/>
            </a:endParaRPr>
          </a:p>
          <a:p>
            <a:r>
              <a:rPr lang="en-US" dirty="0" smtClean="0"/>
              <a:t>http://4.bp.blogspot.com/_U7Emw1biZlk/TR9MrqgydMI/AAAAAAAAKHM/rSVLM-JptnA/s1600/sling.png</a:t>
            </a:r>
          </a:p>
          <a:p>
            <a:r>
              <a:rPr lang="en-US" dirty="0" smtClean="0"/>
              <a:t>http://4.bp.blogspot.com/_DeutwC_pLZ0/SOBWhDtZ0fI/AAAAAAAAAJY/aAEHw4fFHWY/s1600-h/Archery.Bow+and+Arrow.%28SZSP003%29.%281.73x1.5%29.638.gif</a:t>
            </a:r>
          </a:p>
          <a:p>
            <a:r>
              <a:rPr lang="en-US" dirty="0" smtClean="0"/>
              <a:t>http://www.shoppop.com/jewelry/necklaces/whisper-pines-brooch/</a:t>
            </a:r>
          </a:p>
          <a:p>
            <a:pPr marL="0" marR="0" indent="0" algn="l" defTabSz="914400" rtl="0" eaLnBrk="1" fontAlgn="auto" latinLnBrk="0" hangingPunct="1">
              <a:lnSpc>
                <a:spcPct val="100000"/>
              </a:lnSpc>
              <a:spcBef>
                <a:spcPts val="0"/>
              </a:spcBef>
              <a:spcAft>
                <a:spcPts val="0"/>
              </a:spcAft>
              <a:buClrTx/>
              <a:buSzTx/>
              <a:buFontTx/>
              <a:buNone/>
              <a:tabLst/>
              <a:defRPr/>
            </a:pPr>
            <a:r>
              <a:rPr lang="en-US" sz="1200" u="sng" kern="1200" dirty="0" smtClean="0">
                <a:solidFill>
                  <a:schemeClr val="tx1"/>
                </a:solidFill>
                <a:effectLst/>
                <a:latin typeface="+mn-lt"/>
                <a:ea typeface="+mn-ea"/>
                <a:cs typeface="+mn-cs"/>
                <a:hlinkClick r:id="rId3"/>
              </a:rPr>
              <a:t>http://www.spanishdict.com/answers/137314/what-is-the-best-way-to-say-happy-birthday-fidalgo/mostvotes/15/15</a:t>
            </a:r>
            <a:endParaRPr lang="en-US" sz="1200" kern="1200" dirty="0" smtClean="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3E80DFAE-B796-4EF7-9AFB-08576C6B5ED4}" type="slidenum">
              <a:rPr lang="en-US" smtClean="0"/>
              <a:pPr/>
              <a:t>5</a:t>
            </a:fld>
            <a:endParaRPr lang="en-US"/>
          </a:p>
        </p:txBody>
      </p:sp>
    </p:spTree>
    <p:extLst>
      <p:ext uri="{BB962C8B-B14F-4D97-AF65-F5344CB8AC3E}">
        <p14:creationId xmlns:p14="http://schemas.microsoft.com/office/powerpoint/2010/main" val="236849201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Jeremy</a:t>
            </a:r>
          </a:p>
          <a:p>
            <a:r>
              <a:rPr lang="en-US" dirty="0" smtClean="0"/>
              <a:t>The Areas</a:t>
            </a:r>
            <a:r>
              <a:rPr lang="en-US" baseline="0" dirty="0" smtClean="0"/>
              <a:t> around the forest that are locked can be unlocked by doing …. Some of the physical </a:t>
            </a:r>
            <a:r>
              <a:rPr lang="en-US" baseline="0" dirty="0" err="1" smtClean="0"/>
              <a:t>opsticals</a:t>
            </a:r>
            <a:r>
              <a:rPr lang="en-US" baseline="0" dirty="0" smtClean="0"/>
              <a:t> would be a river, or dense bushes or trees. </a:t>
            </a:r>
          </a:p>
          <a:p>
            <a:r>
              <a:rPr lang="en-US" baseline="0" dirty="0" smtClean="0"/>
              <a:t>	some of the challenges will be mazes whether underground, on the ground or in the tree tops. If under ground the above ground </a:t>
            </a:r>
            <a:r>
              <a:rPr lang="en-US" baseline="0" dirty="0" err="1" smtClean="0"/>
              <a:t>veggitation</a:t>
            </a:r>
            <a:r>
              <a:rPr lang="en-US" baseline="0" dirty="0" smtClean="0"/>
              <a:t> is to thick to get through or if there is a river in the way. In the caverns the tunnels branch out in every direction with some inner connecting and in order to get out the player must find the other entrances to the tunnels. </a:t>
            </a:r>
          </a:p>
          <a:p>
            <a:endParaRPr lang="en-US" baseline="0" dirty="0" smtClean="0"/>
          </a:p>
          <a:p>
            <a:r>
              <a:rPr lang="en-US" baseline="0" dirty="0" smtClean="0"/>
              <a:t>	for other areas the player must climb up into the tree tops and jump from branch to branch trying not to slip and fall. Some of the obstacle </a:t>
            </a:r>
            <a:r>
              <a:rPr lang="en-US" baseline="0" dirty="0" err="1" smtClean="0"/>
              <a:t>cources</a:t>
            </a:r>
            <a:r>
              <a:rPr lang="en-US" baseline="0" dirty="0" smtClean="0"/>
              <a:t> might appear to be easier than other but the player must create an item to help them pass. Like if a branch is too far away then the player would need to make a grappling hook. </a:t>
            </a:r>
          </a:p>
          <a:p>
            <a:endParaRPr lang="en-US" baseline="0" dirty="0" smtClean="0"/>
          </a:p>
          <a:p>
            <a:r>
              <a:rPr lang="en-US" baseline="0" dirty="0" smtClean="0"/>
              <a:t>	some of the peaceful animals might want food from time to time so if you give them what they desire then they will let you pass easily. An example would be the player is navigating through the tree tops and needs to go through another squirrels nest, </a:t>
            </a:r>
            <a:r>
              <a:rPr lang="en-US" baseline="0" dirty="0" err="1" smtClean="0"/>
              <a:t>inorder</a:t>
            </a:r>
            <a:r>
              <a:rPr lang="en-US" baseline="0" dirty="0" smtClean="0"/>
              <a:t> to pass the player must retrieve the sacred acorn and give it to them. </a:t>
            </a:r>
          </a:p>
          <a:p>
            <a:endParaRPr lang="en-US" baseline="0" dirty="0" smtClean="0"/>
          </a:p>
          <a:p>
            <a:r>
              <a:rPr lang="en-US" baseline="0" dirty="0" smtClean="0"/>
              <a:t>Some of the areas that can be unlocked by creating that region of the forest yourself or by using others’ designs.  The different types of locked areas will be shown by different auras</a:t>
            </a:r>
            <a:r>
              <a:rPr lang="en-US" baseline="0" dirty="0" smtClean="0"/>
              <a:t>.</a:t>
            </a:r>
          </a:p>
          <a:p>
            <a:endParaRPr lang="en-US" baseline="0" dirty="0" smtClean="0"/>
          </a:p>
          <a:p>
            <a:r>
              <a:rPr lang="en-US" baseline="0" dirty="0" smtClean="0"/>
              <a:t>http://wiimedia.ign.com/wii/image/article/107/1078542/wipeout-the-game-20100319050937901_640w.jpg</a:t>
            </a:r>
          </a:p>
          <a:p>
            <a:r>
              <a:rPr lang="en-US" sz="1200" u="sng" kern="1200" dirty="0" smtClean="0">
                <a:solidFill>
                  <a:schemeClr val="tx1"/>
                </a:solidFill>
                <a:effectLst/>
                <a:latin typeface="+mn-lt"/>
                <a:ea typeface="+mn-ea"/>
                <a:cs typeface="+mn-cs"/>
                <a:hlinkClick r:id="rId3"/>
              </a:rPr>
              <a:t>http://jeffco.k12.co.us/middle/dunstan/pictures/</a:t>
            </a:r>
            <a:endParaRPr lang="en-US" sz="1200" u="sng" kern="1200" dirty="0" smtClean="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u="sng" kern="1200" dirty="0" smtClean="0">
                <a:solidFill>
                  <a:schemeClr val="tx1"/>
                </a:solidFill>
                <a:effectLst/>
                <a:latin typeface="+mn-lt"/>
                <a:ea typeface="+mn-ea"/>
                <a:cs typeface="+mn-cs"/>
                <a:hlinkClick r:id="rId4"/>
              </a:rPr>
              <a:t>http://www.bradfitzpatrick.com/store/products/Cartoon_Acorn_Clipart_Graphics-437-14.html</a:t>
            </a:r>
            <a:endParaRPr lang="en-US" sz="1200" kern="1200" dirty="0" smtClean="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u="sng" kern="1200" smtClean="0">
                <a:solidFill>
                  <a:schemeClr val="tx1"/>
                </a:solidFill>
                <a:effectLst/>
                <a:latin typeface="+mn-lt"/>
                <a:ea typeface="+mn-ea"/>
                <a:cs typeface="+mn-cs"/>
                <a:hlinkClick r:id="rId5"/>
              </a:rPr>
              <a:t>http://mtokyoblog.blogspot.com/2010_05_01_archive.html</a:t>
            </a:r>
            <a:endParaRPr lang="en-US" sz="1200" kern="1200" smtClean="0">
              <a:solidFill>
                <a:schemeClr val="tx1"/>
              </a:solidFill>
              <a:effectLst/>
              <a:latin typeface="+mn-lt"/>
              <a:ea typeface="+mn-ea"/>
              <a:cs typeface="+mn-cs"/>
            </a:endParaRPr>
          </a:p>
          <a:p>
            <a:endParaRPr lang="en-US" baseline="0" dirty="0" smtClean="0"/>
          </a:p>
        </p:txBody>
      </p:sp>
      <p:sp>
        <p:nvSpPr>
          <p:cNvPr id="4" name="Slide Number Placeholder 3"/>
          <p:cNvSpPr>
            <a:spLocks noGrp="1"/>
          </p:cNvSpPr>
          <p:nvPr>
            <p:ph type="sldNum" sz="quarter" idx="10"/>
          </p:nvPr>
        </p:nvSpPr>
        <p:spPr/>
        <p:txBody>
          <a:bodyPr/>
          <a:lstStyle/>
          <a:p>
            <a:fld id="{3E80DFAE-B796-4EF7-9AFB-08576C6B5ED4}" type="slidenum">
              <a:rPr lang="en-US" smtClean="0"/>
              <a:pPr/>
              <a:t>6</a:t>
            </a:fld>
            <a:endParaRPr lang="en-US"/>
          </a:p>
        </p:txBody>
      </p:sp>
    </p:spTree>
    <p:extLst>
      <p:ext uri="{BB962C8B-B14F-4D97-AF65-F5344CB8AC3E}">
        <p14:creationId xmlns:p14="http://schemas.microsoft.com/office/powerpoint/2010/main" val="229202345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Mary</a:t>
            </a:r>
          </a:p>
          <a:p>
            <a:r>
              <a:rPr lang="en-US" dirty="0" smtClean="0"/>
              <a:t>The games</a:t>
            </a:r>
            <a:r>
              <a:rPr lang="en-US" baseline="0" dirty="0" smtClean="0"/>
              <a:t> based on seasonal time every winter the game rates you based on the players health, food stored, land, creatures killed, types of items created, amount of deaths</a:t>
            </a:r>
          </a:p>
          <a:p>
            <a:endParaRPr lang="en-US" baseline="0" dirty="0" smtClean="0"/>
          </a:p>
          <a:p>
            <a:r>
              <a:rPr lang="en-US" baseline="0" dirty="0" err="1" smtClean="0"/>
              <a:t>Highscore</a:t>
            </a:r>
            <a:r>
              <a:rPr lang="en-US" baseline="0" dirty="0" smtClean="0"/>
              <a:t> player</a:t>
            </a:r>
          </a:p>
          <a:p>
            <a:endParaRPr lang="en-US" baseline="0" dirty="0" smtClean="0"/>
          </a:p>
          <a:p>
            <a:r>
              <a:rPr lang="en-US" baseline="0" dirty="0" smtClean="0"/>
              <a:t>Low score </a:t>
            </a:r>
            <a:r>
              <a:rPr lang="en-US" baseline="0" dirty="0" smtClean="0"/>
              <a:t>player</a:t>
            </a:r>
          </a:p>
          <a:p>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sz="1200" u="sng" kern="1200" dirty="0" smtClean="0">
                <a:solidFill>
                  <a:schemeClr val="tx1"/>
                </a:solidFill>
                <a:effectLst/>
                <a:latin typeface="+mn-lt"/>
                <a:ea typeface="+mn-ea"/>
                <a:cs typeface="+mn-cs"/>
                <a:hlinkClick r:id="rId3"/>
              </a:rPr>
              <a:t>http://www.123rf.com/photo_7205952_a-happy-cartoon-squirrel-running-and-smiling.html</a:t>
            </a:r>
            <a:endParaRPr lang="en-US" sz="1200" kern="1200" dirty="0" smtClean="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u="sng" kern="1200" dirty="0" smtClean="0">
                <a:solidFill>
                  <a:schemeClr val="tx1"/>
                </a:solidFill>
                <a:effectLst/>
                <a:latin typeface="+mn-lt"/>
                <a:ea typeface="+mn-ea"/>
                <a:cs typeface="+mn-cs"/>
                <a:hlinkClick r:id="rId4"/>
              </a:rPr>
              <a:t>http://halloween-images.com/picture/squirrel-on-trunk-funny-cartoon-character-000045807015</a:t>
            </a:r>
            <a:endParaRPr lang="en-US" sz="1200" kern="1200" dirty="0" smtClean="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3E80DFAE-B796-4EF7-9AFB-08576C6B5ED4}" type="slidenum">
              <a:rPr lang="en-US" smtClean="0"/>
              <a:pPr/>
              <a:t>7</a:t>
            </a:fld>
            <a:endParaRPr lang="en-US"/>
          </a:p>
        </p:txBody>
      </p:sp>
    </p:spTree>
    <p:extLst>
      <p:ext uri="{BB962C8B-B14F-4D97-AF65-F5344CB8AC3E}">
        <p14:creationId xmlns:p14="http://schemas.microsoft.com/office/powerpoint/2010/main" val="83408434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Mary</a:t>
            </a:r>
          </a:p>
          <a:p>
            <a:r>
              <a:rPr lang="en-US" dirty="0" smtClean="0"/>
              <a:t>We chose</a:t>
            </a:r>
            <a:r>
              <a:rPr lang="en-US" baseline="0" dirty="0" smtClean="0"/>
              <a:t> the computer as the hardware for our game for the control the given by the mouse. </a:t>
            </a:r>
          </a:p>
          <a:p>
            <a:endParaRPr lang="en-US" baseline="0" dirty="0" smtClean="0"/>
          </a:p>
          <a:p>
            <a:endParaRPr lang="en-US" baseline="0" dirty="0" smtClean="0"/>
          </a:p>
          <a:p>
            <a:r>
              <a:rPr lang="en-US" baseline="0" dirty="0" smtClean="0"/>
              <a:t>Since we are not </a:t>
            </a:r>
            <a:r>
              <a:rPr lang="en-US" baseline="0" dirty="0" smtClean="0"/>
              <a:t>using </a:t>
            </a:r>
            <a:r>
              <a:rPr lang="en-US" baseline="0" dirty="0" smtClean="0"/>
              <a:t>any copyrighted material we do not need any special licenses</a:t>
            </a:r>
            <a:r>
              <a:rPr lang="en-US" baseline="0" dirty="0" smtClean="0"/>
              <a:t>.</a:t>
            </a:r>
          </a:p>
          <a:p>
            <a:endParaRPr lang="en-US" baseline="0" dirty="0" smtClean="0"/>
          </a:p>
          <a:p>
            <a:r>
              <a:rPr lang="en-US" dirty="0" smtClean="0"/>
              <a:t>http://www.ccboe.com/teachers/jbuczek/default_files/image011.gif</a:t>
            </a:r>
            <a:endParaRPr lang="en-US" dirty="0"/>
          </a:p>
        </p:txBody>
      </p:sp>
      <p:sp>
        <p:nvSpPr>
          <p:cNvPr id="4" name="Slide Number Placeholder 3"/>
          <p:cNvSpPr>
            <a:spLocks noGrp="1"/>
          </p:cNvSpPr>
          <p:nvPr>
            <p:ph type="sldNum" sz="quarter" idx="10"/>
          </p:nvPr>
        </p:nvSpPr>
        <p:spPr/>
        <p:txBody>
          <a:bodyPr/>
          <a:lstStyle/>
          <a:p>
            <a:fld id="{3E80DFAE-B796-4EF7-9AFB-08576C6B5ED4}" type="slidenum">
              <a:rPr lang="en-US" smtClean="0"/>
              <a:pPr/>
              <a:t>8</a:t>
            </a:fld>
            <a:endParaRPr lang="en-US"/>
          </a:p>
        </p:txBody>
      </p:sp>
    </p:spTree>
    <p:extLst>
      <p:ext uri="{BB962C8B-B14F-4D97-AF65-F5344CB8AC3E}">
        <p14:creationId xmlns:p14="http://schemas.microsoft.com/office/powerpoint/2010/main" val="101625870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err="1" smtClean="0"/>
              <a:t>jeremy</a:t>
            </a:r>
            <a:endParaRPr lang="en-US"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Talk about them and why ours will sell over theirs</a:t>
            </a:r>
          </a:p>
          <a:p>
            <a:r>
              <a:rPr lang="en-US" sz="1200" b="1" kern="1200" dirty="0" smtClean="0">
                <a:solidFill>
                  <a:schemeClr val="tx1"/>
                </a:solidFill>
                <a:effectLst/>
                <a:latin typeface="+mn-lt"/>
                <a:ea typeface="+mn-ea"/>
                <a:cs typeface="+mn-cs"/>
              </a:rPr>
              <a:t>Diablo 3 </a:t>
            </a:r>
            <a:endParaRPr lang="en-US" sz="1200" kern="1200" dirty="0" smtClean="0">
              <a:solidFill>
                <a:schemeClr val="tx1"/>
              </a:solidFill>
              <a:effectLst/>
              <a:latin typeface="+mn-lt"/>
              <a:ea typeface="+mn-ea"/>
              <a:cs typeface="+mn-cs"/>
            </a:endParaRPr>
          </a:p>
          <a:p>
            <a:r>
              <a:rPr lang="en-US" sz="1200" b="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The creator of the game is Blizzard Entertainment. It is made for the computer. The planned shipping date is winter of 2011. The key features of this game are: choosing one of the 5 characters, battle through mazes and the wild through a destructible environment, and defeating monsters and bosses.</a:t>
            </a:r>
          </a:p>
          <a:p>
            <a:r>
              <a:rPr lang="en-US" sz="1200" kern="1200" dirty="0" smtClean="0">
                <a:solidFill>
                  <a:schemeClr val="tx1"/>
                </a:solidFill>
                <a:effectLst/>
                <a:latin typeface="+mn-lt"/>
                <a:ea typeface="+mn-ea"/>
                <a:cs typeface="+mn-cs"/>
              </a:rPr>
              <a:t>Diablo’s view while playing the game is isometric which is a god like view to see the character and its surroundings like 1.5d. My game will sell better because the players view of the world come from closer to the squirrel, with the camera behind the him, and with the 3d view the player is able to interact with the environment more giving letting the player become more immersed in the game while playing. – could also talk about random maps</a:t>
            </a:r>
          </a:p>
          <a:p>
            <a:r>
              <a:rPr lang="en-US" sz="1200" b="1" kern="1200" dirty="0" smtClean="0">
                <a:solidFill>
                  <a:schemeClr val="tx1"/>
                </a:solidFill>
                <a:effectLst/>
                <a:latin typeface="+mn-lt"/>
                <a:ea typeface="+mn-ea"/>
                <a:cs typeface="+mn-cs"/>
              </a:rPr>
              <a:t>Paws and Claws Marine Rescue</a:t>
            </a:r>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	The creator of this game is Nintendo. It is made for the Nintendo DS and planned to ship January 2011. The key features of this game are: 7 different marine animals to treat at the clinic, search for animals on a boat, use expert tools to find the animals, and care them back to health. </a:t>
            </a:r>
          </a:p>
          <a:p>
            <a:r>
              <a:rPr lang="en-US" sz="1200" kern="1200" dirty="0" smtClean="0">
                <a:solidFill>
                  <a:schemeClr val="tx1"/>
                </a:solidFill>
                <a:effectLst/>
                <a:latin typeface="+mn-lt"/>
                <a:ea typeface="+mn-ea"/>
                <a:cs typeface="+mn-cs"/>
              </a:rPr>
              <a:t>	Paws has 7 different types of animals, 4 of them being:  penguins, dolphins, seals, and polar bears that the player retrieves and takes care of. In Squirrel King the player has can choose from 5 different squirrels and will encounter 20 or more different animals in the forest some being rabbits, deer, foxes, wolves, bears, and hawks which will make my game more appealing with its variety keeping the player interested. </a:t>
            </a:r>
          </a:p>
          <a:p>
            <a:r>
              <a:rPr lang="en-US" sz="1200" b="1" kern="1200" dirty="0" err="1" smtClean="0">
                <a:solidFill>
                  <a:schemeClr val="tx1"/>
                </a:solidFill>
                <a:effectLst/>
                <a:latin typeface="+mn-lt"/>
                <a:ea typeface="+mn-ea"/>
                <a:cs typeface="+mn-cs"/>
              </a:rPr>
              <a:t>Pokemon</a:t>
            </a:r>
            <a:r>
              <a:rPr lang="en-US" sz="1200" b="1" kern="1200" dirty="0" smtClean="0">
                <a:solidFill>
                  <a:schemeClr val="tx1"/>
                </a:solidFill>
                <a:effectLst/>
                <a:latin typeface="+mn-lt"/>
                <a:ea typeface="+mn-ea"/>
                <a:cs typeface="+mn-cs"/>
              </a:rPr>
              <a:t> Black and White</a:t>
            </a:r>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	The creator of this game is Nintendo. It is made for the Nintendo DS and comes out March 6 2011. Its key features are: having a new generation of </a:t>
            </a:r>
            <a:r>
              <a:rPr lang="en-US" sz="1200" kern="1200" dirty="0" err="1" smtClean="0">
                <a:solidFill>
                  <a:schemeClr val="tx1"/>
                </a:solidFill>
                <a:effectLst/>
                <a:latin typeface="+mn-lt"/>
                <a:ea typeface="+mn-ea"/>
                <a:cs typeface="+mn-cs"/>
              </a:rPr>
              <a:t>pokemon</a:t>
            </a:r>
            <a:r>
              <a:rPr lang="en-US" sz="1200" kern="1200" dirty="0" smtClean="0">
                <a:solidFill>
                  <a:schemeClr val="tx1"/>
                </a:solidFill>
                <a:effectLst/>
                <a:latin typeface="+mn-lt"/>
                <a:ea typeface="+mn-ea"/>
                <a:cs typeface="+mn-cs"/>
              </a:rPr>
              <a:t>, new starter set of </a:t>
            </a:r>
            <a:r>
              <a:rPr lang="en-US" sz="1200" kern="1200" dirty="0" err="1" smtClean="0">
                <a:solidFill>
                  <a:schemeClr val="tx1"/>
                </a:solidFill>
                <a:effectLst/>
                <a:latin typeface="+mn-lt"/>
                <a:ea typeface="+mn-ea"/>
                <a:cs typeface="+mn-cs"/>
              </a:rPr>
              <a:t>pokemon</a:t>
            </a:r>
            <a:r>
              <a:rPr lang="en-US" sz="1200" kern="1200" dirty="0" smtClean="0">
                <a:solidFill>
                  <a:schemeClr val="tx1"/>
                </a:solidFill>
                <a:effectLst/>
                <a:latin typeface="+mn-lt"/>
                <a:ea typeface="+mn-ea"/>
                <a:cs typeface="+mn-cs"/>
              </a:rPr>
              <a:t>, and different legendary </a:t>
            </a:r>
            <a:r>
              <a:rPr lang="en-US" sz="1200" kern="1200" dirty="0" err="1" smtClean="0">
                <a:solidFill>
                  <a:schemeClr val="tx1"/>
                </a:solidFill>
                <a:effectLst/>
                <a:latin typeface="+mn-lt"/>
                <a:ea typeface="+mn-ea"/>
                <a:cs typeface="+mn-cs"/>
              </a:rPr>
              <a:t>pokemon</a:t>
            </a:r>
            <a:r>
              <a:rPr lang="en-US" sz="1200" kern="1200" dirty="0" smtClean="0">
                <a:solidFill>
                  <a:schemeClr val="tx1"/>
                </a:solidFill>
                <a:effectLst/>
                <a:latin typeface="+mn-lt"/>
                <a:ea typeface="+mn-ea"/>
                <a:cs typeface="+mn-cs"/>
              </a:rPr>
              <a:t>.</a:t>
            </a:r>
          </a:p>
          <a:p>
            <a:r>
              <a:rPr lang="en-US" sz="1200" kern="1200" dirty="0" smtClean="0">
                <a:solidFill>
                  <a:schemeClr val="tx1"/>
                </a:solidFill>
                <a:effectLst/>
                <a:latin typeface="+mn-lt"/>
                <a:ea typeface="+mn-ea"/>
                <a:cs typeface="+mn-cs"/>
              </a:rPr>
              <a:t>	 In </a:t>
            </a:r>
            <a:r>
              <a:rPr lang="en-US" sz="1200" kern="1200" dirty="0" err="1" smtClean="0">
                <a:solidFill>
                  <a:schemeClr val="tx1"/>
                </a:solidFill>
                <a:effectLst/>
                <a:latin typeface="+mn-lt"/>
                <a:ea typeface="+mn-ea"/>
                <a:cs typeface="+mn-cs"/>
              </a:rPr>
              <a:t>Pokemon</a:t>
            </a:r>
            <a:r>
              <a:rPr lang="en-US" sz="1200" kern="1200" dirty="0" smtClean="0">
                <a:solidFill>
                  <a:schemeClr val="tx1"/>
                </a:solidFill>
                <a:effectLst/>
                <a:latin typeface="+mn-lt"/>
                <a:ea typeface="+mn-ea"/>
                <a:cs typeface="+mn-cs"/>
              </a:rPr>
              <a:t> you play as a trainer that sends their creatures out to fight for them and they are forced to engage in every battle. When you play as a squirrel in my game the player gets the experience of playing the creature that fights getting the player more involved in the game rather than just button mashing to rush a battle. Being able to run from all fights at the beginning is positive as well so that the player doesn’t have to sit through the repetitive start of the battle sequence to run but instead can run at first sight. </a:t>
            </a:r>
          </a:p>
          <a:p>
            <a:r>
              <a:rPr lang="en-US" sz="1200" b="1" kern="1200" dirty="0" err="1" smtClean="0">
                <a:solidFill>
                  <a:schemeClr val="tx1"/>
                </a:solidFill>
                <a:effectLst/>
                <a:latin typeface="+mn-lt"/>
                <a:ea typeface="+mn-ea"/>
                <a:cs typeface="+mn-cs"/>
              </a:rPr>
              <a:t>Conker</a:t>
            </a:r>
            <a:r>
              <a:rPr lang="en-US" sz="1200" b="1" kern="1200" dirty="0" smtClean="0">
                <a:solidFill>
                  <a:schemeClr val="tx1"/>
                </a:solidFill>
                <a:effectLst/>
                <a:latin typeface="+mn-lt"/>
                <a:ea typeface="+mn-ea"/>
                <a:cs typeface="+mn-cs"/>
              </a:rPr>
              <a:t> – Live and Reloaded</a:t>
            </a:r>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	The creator of </a:t>
            </a:r>
            <a:r>
              <a:rPr lang="en-US" sz="1200" kern="1200" dirty="0" err="1" smtClean="0">
                <a:solidFill>
                  <a:schemeClr val="tx1"/>
                </a:solidFill>
                <a:effectLst/>
                <a:latin typeface="+mn-lt"/>
                <a:ea typeface="+mn-ea"/>
                <a:cs typeface="+mn-cs"/>
              </a:rPr>
              <a:t>Conker</a:t>
            </a:r>
            <a:r>
              <a:rPr lang="en-US" sz="1200" kern="1200" dirty="0" smtClean="0">
                <a:solidFill>
                  <a:schemeClr val="tx1"/>
                </a:solidFill>
                <a:effectLst/>
                <a:latin typeface="+mn-lt"/>
                <a:ea typeface="+mn-ea"/>
                <a:cs typeface="+mn-cs"/>
              </a:rPr>
              <a:t> is Rare. It is made for the X-Box and came out June 21 2005. The game’s key features are: you are a squirrel, lost and trying to find way home, and throughout the game there are many movie parodies. </a:t>
            </a:r>
          </a:p>
          <a:p>
            <a:r>
              <a:rPr lang="en-US" sz="1200" kern="1200" dirty="0" smtClean="0">
                <a:solidFill>
                  <a:schemeClr val="tx1"/>
                </a:solidFill>
                <a:effectLst/>
                <a:latin typeface="+mn-lt"/>
                <a:ea typeface="+mn-ea"/>
                <a:cs typeface="+mn-cs"/>
              </a:rPr>
              <a:t>	For the game </a:t>
            </a:r>
            <a:r>
              <a:rPr lang="en-US" sz="1200" kern="1200" dirty="0" err="1" smtClean="0">
                <a:solidFill>
                  <a:schemeClr val="tx1"/>
                </a:solidFill>
                <a:effectLst/>
                <a:latin typeface="+mn-lt"/>
                <a:ea typeface="+mn-ea"/>
                <a:cs typeface="+mn-cs"/>
              </a:rPr>
              <a:t>Conker</a:t>
            </a:r>
            <a:r>
              <a:rPr lang="en-US" sz="1200" kern="1200" dirty="0" smtClean="0">
                <a:solidFill>
                  <a:schemeClr val="tx1"/>
                </a:solidFill>
                <a:effectLst/>
                <a:latin typeface="+mn-lt"/>
                <a:ea typeface="+mn-ea"/>
                <a:cs typeface="+mn-cs"/>
              </a:rPr>
              <a:t> to support its comedy relief in the game the player must know each of the movies but if they don’t then the game could cause the player to become uninterested. Also in </a:t>
            </a:r>
            <a:r>
              <a:rPr lang="en-US" sz="1200" kern="1200" dirty="0" err="1" smtClean="0">
                <a:solidFill>
                  <a:schemeClr val="tx1"/>
                </a:solidFill>
                <a:effectLst/>
                <a:latin typeface="+mn-lt"/>
                <a:ea typeface="+mn-ea"/>
                <a:cs typeface="+mn-cs"/>
              </a:rPr>
              <a:t>Conker</a:t>
            </a:r>
            <a:r>
              <a:rPr lang="en-US" sz="1200" kern="1200" dirty="0" smtClean="0">
                <a:solidFill>
                  <a:schemeClr val="tx1"/>
                </a:solidFill>
                <a:effectLst/>
                <a:latin typeface="+mn-lt"/>
                <a:ea typeface="+mn-ea"/>
                <a:cs typeface="+mn-cs"/>
              </a:rPr>
              <a:t> you only get a limited set of weapons but in Squirrel King the player can make many different types of items, each with the potential of being better if better items are used to create them.</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smtClean="0"/>
          </a:p>
          <a:p>
            <a:r>
              <a:rPr lang="en-US" sz="1200" u="sng" kern="1200" dirty="0" smtClean="0">
                <a:solidFill>
                  <a:schemeClr val="tx1"/>
                </a:solidFill>
                <a:effectLst/>
                <a:latin typeface="+mn-lt"/>
                <a:ea typeface="+mn-ea"/>
                <a:cs typeface="+mn-cs"/>
                <a:hlinkClick r:id="rId3"/>
              </a:rPr>
              <a:t>http://www.gamespot.com/users/theshockwave/view_image?id=P4FbtR0i7hqZ4Rjlkg</a:t>
            </a:r>
            <a:endParaRPr lang="en-US" sz="1200" kern="1200" dirty="0" smtClean="0">
              <a:solidFill>
                <a:schemeClr val="tx1"/>
              </a:solidFill>
              <a:effectLst/>
              <a:latin typeface="+mn-lt"/>
              <a:ea typeface="+mn-ea"/>
              <a:cs typeface="+mn-cs"/>
            </a:endParaRPr>
          </a:p>
          <a:p>
            <a:r>
              <a:rPr lang="en-US" sz="1200" u="sng" kern="1200" dirty="0" smtClean="0">
                <a:solidFill>
                  <a:schemeClr val="tx1"/>
                </a:solidFill>
                <a:effectLst/>
                <a:latin typeface="+mn-lt"/>
                <a:ea typeface="+mn-ea"/>
                <a:cs typeface="+mn-cs"/>
                <a:hlinkClick r:id="rId4"/>
              </a:rPr>
              <a:t>http://zerg134.deviantart.com/art/conker-with-ak-47-190535222?q=boost%3Apopular+in%3Agameart+max_age%3A8h&amp;qo=33</a:t>
            </a:r>
            <a:endParaRPr lang="en-US" sz="1200" kern="1200" dirty="0" smtClean="0">
              <a:solidFill>
                <a:schemeClr val="tx1"/>
              </a:solidFill>
              <a:effectLst/>
              <a:latin typeface="+mn-lt"/>
              <a:ea typeface="+mn-ea"/>
              <a:cs typeface="+mn-cs"/>
            </a:endParaRPr>
          </a:p>
          <a:p>
            <a:r>
              <a:rPr lang="en-US" sz="1200" u="sng" kern="1200" dirty="0" smtClean="0">
                <a:solidFill>
                  <a:schemeClr val="tx1"/>
                </a:solidFill>
                <a:effectLst/>
                <a:latin typeface="+mn-lt"/>
                <a:ea typeface="+mn-ea"/>
                <a:cs typeface="+mn-cs"/>
                <a:hlinkClick r:id="rId5"/>
              </a:rPr>
              <a:t>http://www.cubed3.com/news/14156</a:t>
            </a:r>
            <a:endParaRPr lang="en-US" sz="1200" kern="1200" dirty="0" smtClean="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3E80DFAE-B796-4EF7-9AFB-08576C6B5ED4}" type="slidenum">
              <a:rPr lang="en-US" smtClean="0"/>
              <a:pPr/>
              <a:t>9</a:t>
            </a:fld>
            <a:endParaRPr lang="en-US"/>
          </a:p>
        </p:txBody>
      </p:sp>
    </p:spTree>
    <p:extLst>
      <p:ext uri="{BB962C8B-B14F-4D97-AF65-F5344CB8AC3E}">
        <p14:creationId xmlns:p14="http://schemas.microsoft.com/office/powerpoint/2010/main" val="5323523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FC2700CE-A528-4DE8-932C-862F303F083A}" type="datetimeFigureOut">
              <a:rPr lang="en-US" smtClean="0"/>
              <a:pPr/>
              <a:t>2/18/2011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855DFC6-AC34-4371-BE99-282103F88884}"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C2700CE-A528-4DE8-932C-862F303F083A}" type="datetimeFigureOut">
              <a:rPr lang="en-US" smtClean="0"/>
              <a:pPr/>
              <a:t>2/18/2011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855DFC6-AC34-4371-BE99-282103F88884}"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C2700CE-A528-4DE8-932C-862F303F083A}" type="datetimeFigureOut">
              <a:rPr lang="en-US" smtClean="0"/>
              <a:pPr/>
              <a:t>2/18/2011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855DFC6-AC34-4371-BE99-282103F88884}"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C2700CE-A528-4DE8-932C-862F303F083A}" type="datetimeFigureOut">
              <a:rPr lang="en-US" smtClean="0"/>
              <a:pPr/>
              <a:t>2/18/2011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855DFC6-AC34-4371-BE99-282103F88884}"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FC2700CE-A528-4DE8-932C-862F303F083A}" type="datetimeFigureOut">
              <a:rPr lang="en-US" smtClean="0"/>
              <a:pPr/>
              <a:t>2/18/2011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855DFC6-AC34-4371-BE99-282103F88884}"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FC2700CE-A528-4DE8-932C-862F303F083A}" type="datetimeFigureOut">
              <a:rPr lang="en-US" smtClean="0"/>
              <a:pPr/>
              <a:t>2/18/2011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855DFC6-AC34-4371-BE99-282103F88884}"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FC2700CE-A528-4DE8-932C-862F303F083A}" type="datetimeFigureOut">
              <a:rPr lang="en-US" smtClean="0"/>
              <a:pPr/>
              <a:t>2/18/2011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2855DFC6-AC34-4371-BE99-282103F88884}"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FC2700CE-A528-4DE8-932C-862F303F083A}" type="datetimeFigureOut">
              <a:rPr lang="en-US" smtClean="0"/>
              <a:pPr/>
              <a:t>2/18/2011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2855DFC6-AC34-4371-BE99-282103F88884}"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C2700CE-A528-4DE8-932C-862F303F083A}" type="datetimeFigureOut">
              <a:rPr lang="en-US" smtClean="0"/>
              <a:pPr/>
              <a:t>2/18/2011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2855DFC6-AC34-4371-BE99-282103F88884}"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C2700CE-A528-4DE8-932C-862F303F083A}" type="datetimeFigureOut">
              <a:rPr lang="en-US" smtClean="0"/>
              <a:pPr/>
              <a:t>2/18/2011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855DFC6-AC34-4371-BE99-282103F88884}"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C2700CE-A528-4DE8-932C-862F303F083A}" type="datetimeFigureOut">
              <a:rPr lang="en-US" smtClean="0"/>
              <a:pPr/>
              <a:t>2/18/2011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855DFC6-AC34-4371-BE99-282103F88884}"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C2700CE-A528-4DE8-932C-862F303F083A}" type="datetimeFigureOut">
              <a:rPr lang="en-US" smtClean="0"/>
              <a:pPr/>
              <a:t>2/18/2011</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855DFC6-AC34-4371-BE99-282103F88884}"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40.png"/><Relationship Id="rId7" Type="http://schemas.microsoft.com/office/2007/relationships/hdphoto" Target="../media/hdphoto4.wdp"/><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image" Target="../media/image41.png"/><Relationship Id="rId5" Type="http://schemas.microsoft.com/office/2007/relationships/hdphoto" Target="../media/hdphoto3.wdp"/><Relationship Id="rId4" Type="http://schemas.openxmlformats.org/officeDocument/2006/relationships/image" Target="../media/image26.png"/></Relationships>
</file>

<file path=ppt/slides/_rels/slide11.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3.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image" Target="../media/image7.png"/><Relationship Id="rId7" Type="http://schemas.openxmlformats.org/officeDocument/2006/relationships/image" Target="../media/image11.pn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s>
</file>

<file path=ppt/slides/_rels/slide4.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image" Target="../media/image13.png"/><Relationship Id="rId7" Type="http://schemas.openxmlformats.org/officeDocument/2006/relationships/image" Target="../media/image17.png"/><Relationship Id="rId12" Type="http://schemas.openxmlformats.org/officeDocument/2006/relationships/image" Target="../media/image22.pn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16.png"/><Relationship Id="rId11" Type="http://schemas.openxmlformats.org/officeDocument/2006/relationships/image" Target="../media/image21.png"/><Relationship Id="rId5" Type="http://schemas.openxmlformats.org/officeDocument/2006/relationships/image" Target="../media/image15.png"/><Relationship Id="rId10" Type="http://schemas.openxmlformats.org/officeDocument/2006/relationships/image" Target="../media/image20.png"/><Relationship Id="rId4" Type="http://schemas.openxmlformats.org/officeDocument/2006/relationships/image" Target="../media/image14.png"/><Relationship Id="rId9" Type="http://schemas.openxmlformats.org/officeDocument/2006/relationships/image" Target="../media/image19.png"/></Relationships>
</file>

<file path=ppt/slides/_rels/slide5.xml.rels><?xml version="1.0" encoding="UTF-8" standalone="yes"?>
<Relationships xmlns="http://schemas.openxmlformats.org/package/2006/relationships"><Relationship Id="rId8" Type="http://schemas.microsoft.com/office/2007/relationships/hdphoto" Target="../media/hdphoto2.wdp"/><Relationship Id="rId3" Type="http://schemas.openxmlformats.org/officeDocument/2006/relationships/image" Target="../media/image23.png"/><Relationship Id="rId7" Type="http://schemas.openxmlformats.org/officeDocument/2006/relationships/image" Target="../media/image25.pn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microsoft.com/office/2007/relationships/hdphoto" Target="../media/hdphoto1.wdp"/><Relationship Id="rId5" Type="http://schemas.openxmlformats.org/officeDocument/2006/relationships/image" Target="../media/image24.png"/><Relationship Id="rId10" Type="http://schemas.microsoft.com/office/2007/relationships/hdphoto" Target="../media/hdphoto3.wdp"/><Relationship Id="rId4" Type="http://schemas.openxmlformats.org/officeDocument/2006/relationships/image" Target="../media/image12.png"/><Relationship Id="rId9" Type="http://schemas.openxmlformats.org/officeDocument/2006/relationships/image" Target="../media/image26.png"/></Relationships>
</file>

<file path=ppt/slides/_rels/slide6.xml.rels><?xml version="1.0" encoding="UTF-8" standalone="yes"?>
<Relationships xmlns="http://schemas.openxmlformats.org/package/2006/relationships"><Relationship Id="rId8" Type="http://schemas.openxmlformats.org/officeDocument/2006/relationships/image" Target="../media/image32.png"/><Relationship Id="rId3" Type="http://schemas.openxmlformats.org/officeDocument/2006/relationships/image" Target="../media/image27.png"/><Relationship Id="rId7" Type="http://schemas.openxmlformats.org/officeDocument/2006/relationships/image" Target="../media/image31.pn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30.png"/><Relationship Id="rId5" Type="http://schemas.openxmlformats.org/officeDocument/2006/relationships/image" Target="../media/image29.png"/><Relationship Id="rId4" Type="http://schemas.openxmlformats.org/officeDocument/2006/relationships/image" Target="../media/image28.png"/><Relationship Id="rId9" Type="http://schemas.openxmlformats.org/officeDocument/2006/relationships/image" Target="../media/image33.png"/></Relationships>
</file>

<file path=ppt/slides/_rels/slide7.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35.png"/></Relationships>
</file>

<file path=ppt/slides/_rels/slide8.xml.rels><?xml version="1.0" encoding="UTF-8" standalone="yes"?>
<Relationships xmlns="http://schemas.openxmlformats.org/package/2006/relationships"><Relationship Id="rId3" Type="http://schemas.openxmlformats.org/officeDocument/2006/relationships/image" Target="../media/image36.wmf"/><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9.xml"/><Relationship Id="rId1" Type="http://schemas.openxmlformats.org/officeDocument/2006/relationships/slideLayout" Target="../slideLayouts/slideLayout2.xml"/><Relationship Id="rId5" Type="http://schemas.openxmlformats.org/officeDocument/2006/relationships/image" Target="../media/image39.png"/><Relationship Id="rId4" Type="http://schemas.openxmlformats.org/officeDocument/2006/relationships/image" Target="../media/image3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p:nvPr/>
        </p:nvPicPr>
        <p:blipFill>
          <a:blip r:embed="rId3" cstate="print"/>
          <a:srcRect/>
          <a:stretch>
            <a:fillRect/>
          </a:stretch>
        </p:blipFill>
        <p:spPr bwMode="auto">
          <a:xfrm>
            <a:off x="3276600" y="1371600"/>
            <a:ext cx="5680001" cy="4598885"/>
          </a:xfrm>
          <a:prstGeom prst="rect">
            <a:avLst/>
          </a:prstGeom>
          <a:noFill/>
          <a:ln w="9525">
            <a:noFill/>
            <a:miter lim="800000"/>
            <a:headEnd/>
            <a:tailEnd/>
          </a:ln>
        </p:spPr>
      </p:pic>
      <p:sp>
        <p:nvSpPr>
          <p:cNvPr id="4" name="TextBox 3"/>
          <p:cNvSpPr txBox="1"/>
          <p:nvPr/>
        </p:nvSpPr>
        <p:spPr>
          <a:xfrm>
            <a:off x="304800" y="457200"/>
            <a:ext cx="8610600" cy="5386090"/>
          </a:xfrm>
          <a:prstGeom prst="rect">
            <a:avLst/>
          </a:prstGeom>
          <a:noFill/>
        </p:spPr>
        <p:txBody>
          <a:bodyPr wrap="square" rtlCol="0">
            <a:spAutoFit/>
          </a:bodyPr>
          <a:lstStyle/>
          <a:p>
            <a:r>
              <a:rPr lang="en-US" sz="4400" dirty="0">
                <a:latin typeface="Croobie" pitchFamily="2" charset="0"/>
              </a:rPr>
              <a:t>Squirrel King – Master of Nuts</a:t>
            </a:r>
            <a:endParaRPr lang="en-US" sz="3600" dirty="0">
              <a:latin typeface="Croobie" pitchFamily="2" charset="0"/>
            </a:endParaRPr>
          </a:p>
          <a:p>
            <a:r>
              <a:rPr lang="en-US" sz="2000" dirty="0"/>
              <a:t>Achieve Total Domination over the Forest</a:t>
            </a:r>
            <a:endParaRPr lang="en-US" sz="2000" b="1" dirty="0"/>
          </a:p>
          <a:p>
            <a:r>
              <a:rPr lang="en-US" sz="2000" dirty="0"/>
              <a:t> </a:t>
            </a:r>
            <a:endParaRPr lang="en-US" sz="2000" dirty="0" smtClean="0"/>
          </a:p>
          <a:p>
            <a:endParaRPr lang="en-US" sz="2000" dirty="0"/>
          </a:p>
          <a:p>
            <a:r>
              <a:rPr lang="en-US" sz="2000" dirty="0"/>
              <a:t> </a:t>
            </a:r>
            <a:endParaRPr lang="en-US" sz="2000" dirty="0" smtClean="0"/>
          </a:p>
          <a:p>
            <a:r>
              <a:rPr lang="en-US" sz="2000" dirty="0" smtClean="0"/>
              <a:t>CSSE290 - 01</a:t>
            </a:r>
          </a:p>
          <a:p>
            <a:r>
              <a:rPr lang="en-US" sz="2000" dirty="0" smtClean="0"/>
              <a:t>February 17, 2011</a:t>
            </a:r>
          </a:p>
          <a:p>
            <a:endParaRPr lang="en-US" sz="2000" dirty="0"/>
          </a:p>
          <a:p>
            <a:endParaRPr lang="en-US" sz="2000" dirty="0" smtClean="0"/>
          </a:p>
          <a:p>
            <a:endParaRPr lang="en-US" sz="2000" dirty="0"/>
          </a:p>
          <a:p>
            <a:r>
              <a:rPr lang="en-US" sz="2000" dirty="0" smtClean="0"/>
              <a:t>Design Team:</a:t>
            </a:r>
          </a:p>
          <a:p>
            <a:r>
              <a:rPr lang="en-US" sz="2000" dirty="0" smtClean="0"/>
              <a:t>Jeremy Bailey</a:t>
            </a:r>
          </a:p>
          <a:p>
            <a:r>
              <a:rPr lang="en-US" sz="2000" dirty="0" smtClean="0"/>
              <a:t>Susan </a:t>
            </a:r>
            <a:r>
              <a:rPr lang="en-US" sz="2000" dirty="0"/>
              <a:t>Cisneros</a:t>
            </a:r>
            <a:endParaRPr lang="en-US" sz="2000" b="1" dirty="0"/>
          </a:p>
          <a:p>
            <a:r>
              <a:rPr lang="en-US" sz="2000" dirty="0"/>
              <a:t>Rachel </a:t>
            </a:r>
            <a:r>
              <a:rPr lang="en-US" sz="2000" dirty="0" smtClean="0"/>
              <a:t>Manigault</a:t>
            </a:r>
          </a:p>
          <a:p>
            <a:r>
              <a:rPr lang="en-US" sz="2000" dirty="0" smtClean="0"/>
              <a:t>Mary Roth</a:t>
            </a:r>
            <a:r>
              <a:rPr lang="en-US" sz="2000" dirty="0"/>
              <a:t> </a:t>
            </a:r>
          </a:p>
          <a:p>
            <a:r>
              <a:rPr lang="en-US" sz="2000" dirty="0"/>
              <a:t> </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3" name="Picture 5"/>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417265" y="4390719"/>
            <a:ext cx="1671967" cy="24672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itle 1"/>
          <p:cNvSpPr txBox="1">
            <a:spLocks/>
          </p:cNvSpPr>
          <p:nvPr/>
        </p:nvSpPr>
        <p:spPr>
          <a:xfrm>
            <a:off x="76200" y="0"/>
            <a:ext cx="9067800" cy="2133600"/>
          </a:xfrm>
          <a:prstGeom prst="rect">
            <a:avLst/>
          </a:prstGeom>
        </p:spPr>
        <p:txBody>
          <a:bodyPr vert="horz" lIns="91440" tIns="45720" rIns="91440" bIns="45720" rtlCol="0" anchor="t">
            <a:noAutofit/>
          </a:bodyPr>
          <a:lstStyle/>
          <a:p>
            <a:pPr>
              <a:spcBef>
                <a:spcPct val="0"/>
              </a:spcBef>
            </a:pPr>
            <a:r>
              <a:rPr lang="en-US" sz="2800" dirty="0" smtClean="0"/>
              <a:t>An entirely new twist on the Action game, Squirrel King will bring the forest to life in exciting new ways</a:t>
            </a:r>
            <a:endParaRPr kumimoji="0" lang="en-US" sz="2800" b="0" i="0" u="none" strike="noStrike" kern="1200" cap="none" spc="0" normalizeH="0" baseline="0" noProof="0" dirty="0" smtClean="0">
              <a:ln>
                <a:noFill/>
              </a:ln>
              <a:solidFill>
                <a:schemeClr val="tx1"/>
              </a:solidFill>
              <a:effectLst/>
              <a:uLnTx/>
              <a:uFillTx/>
              <a:latin typeface="+mj-lt"/>
              <a:ea typeface="+mj-ea"/>
              <a:cs typeface="+mj-cs"/>
            </a:endParaRPr>
          </a:p>
        </p:txBody>
      </p:sp>
      <p:sp>
        <p:nvSpPr>
          <p:cNvPr id="2" name="TextBox 1"/>
          <p:cNvSpPr txBox="1"/>
          <p:nvPr/>
        </p:nvSpPr>
        <p:spPr>
          <a:xfrm>
            <a:off x="1001111" y="1219200"/>
            <a:ext cx="6847489" cy="4832092"/>
          </a:xfrm>
          <a:prstGeom prst="rect">
            <a:avLst/>
          </a:prstGeom>
          <a:noFill/>
        </p:spPr>
        <p:txBody>
          <a:bodyPr wrap="square" rtlCol="0">
            <a:spAutoFit/>
          </a:bodyPr>
          <a:lstStyle/>
          <a:p>
            <a:pPr marL="285750" indent="-285750">
              <a:buFont typeface="Arial" pitchFamily="34" charset="0"/>
              <a:buChar char="•"/>
            </a:pPr>
            <a:r>
              <a:rPr lang="en-US" sz="2800" dirty="0" smtClean="0"/>
              <a:t>Explore the forest from a whole new perspective</a:t>
            </a:r>
          </a:p>
          <a:p>
            <a:pPr marL="285750" indent="-285750">
              <a:buFont typeface="Arial" pitchFamily="34" charset="0"/>
              <a:buChar char="•"/>
            </a:pPr>
            <a:r>
              <a:rPr lang="en-US" sz="2800" dirty="0" smtClean="0"/>
              <a:t>Use the items around you to create weapons</a:t>
            </a:r>
          </a:p>
          <a:p>
            <a:pPr marL="285750" indent="-285750">
              <a:buFont typeface="Arial" pitchFamily="34" charset="0"/>
              <a:buChar char="•"/>
            </a:pPr>
            <a:r>
              <a:rPr lang="en-US" sz="2800" dirty="0" smtClean="0"/>
              <a:t>Defeat the creatures you encounter to conquer the entire forest with different animals in each area</a:t>
            </a:r>
          </a:p>
          <a:p>
            <a:pPr marL="285750" indent="-285750">
              <a:buFont typeface="Arial" pitchFamily="34" charset="0"/>
              <a:buChar char="•"/>
            </a:pPr>
            <a:r>
              <a:rPr lang="en-US" sz="2800" dirty="0" smtClean="0"/>
              <a:t>Take action screen shots and share them online</a:t>
            </a:r>
          </a:p>
          <a:p>
            <a:pPr marL="285750" indent="-285750">
              <a:buFont typeface="Arial" pitchFamily="34" charset="0"/>
              <a:buChar char="•"/>
            </a:pPr>
            <a:r>
              <a:rPr lang="en-US" sz="2800" dirty="0" smtClean="0"/>
              <a:t>Compete against other players for the highest score</a:t>
            </a:r>
            <a:endParaRPr lang="en-US" sz="2800" dirty="0"/>
          </a:p>
        </p:txBody>
      </p:sp>
      <p:pic>
        <p:nvPicPr>
          <p:cNvPr id="5" name="Picture 3"/>
          <p:cNvPicPr>
            <a:picLocks noChangeAspect="1" noChangeArrowheads="1"/>
          </p:cNvPicPr>
          <p:nvPr/>
        </p:nvPicPr>
        <p:blipFill>
          <a:blip r:embed="rId4" cstate="print">
            <a:extLst>
              <a:ext uri="{BEBA8EAE-BF5A-486C-A8C5-ECC9F3942E4B}">
                <a14:imgProps xmlns:a14="http://schemas.microsoft.com/office/drawing/2010/main">
                  <a14:imgLayer r:embed="rId5">
                    <a14:imgEffect>
                      <a14:backgroundRemoval t="0" b="99500" l="6000" r="94500"/>
                    </a14:imgEffect>
                  </a14:imgLayer>
                </a14:imgProps>
              </a:ext>
              <a:ext uri="{28A0092B-C50C-407E-A947-70E740481C1C}">
                <a14:useLocalDpi xmlns:a14="http://schemas.microsoft.com/office/drawing/2010/main" val="0"/>
              </a:ext>
            </a:extLst>
          </a:blip>
          <a:srcRect/>
          <a:stretch>
            <a:fillRect/>
          </a:stretch>
        </p:blipFill>
        <p:spPr bwMode="auto">
          <a:xfrm>
            <a:off x="7530662" y="662151"/>
            <a:ext cx="1114098" cy="11140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 name="Picture 5"/>
          <p:cNvPicPr/>
          <p:nvPr/>
        </p:nvPicPr>
        <p:blipFill>
          <a:blip r:embed="rId6" cstate="print">
            <a:extLst>
              <a:ext uri="{BEBA8EAE-BF5A-486C-A8C5-ECC9F3942E4B}">
                <a14:imgProps xmlns:a14="http://schemas.microsoft.com/office/drawing/2010/main">
                  <a14:imgLayer r:embed="rId7">
                    <a14:imgEffect>
                      <a14:backgroundRemoval t="22756" b="100000" l="10000" r="90000"/>
                    </a14:imgEffect>
                  </a14:imgLayer>
                </a14:imgProps>
              </a:ext>
            </a:extLst>
          </a:blip>
          <a:srcRect t="21615"/>
          <a:stretch>
            <a:fillRect/>
          </a:stretch>
        </p:blipFill>
        <p:spPr bwMode="auto">
          <a:xfrm flipH="1">
            <a:off x="-152400" y="4114800"/>
            <a:ext cx="1447800" cy="1868706"/>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Questions?</a:t>
            </a:r>
            <a:endParaRPr lang="en-US" dirty="0"/>
          </a:p>
        </p:txBody>
      </p:sp>
      <p:pic>
        <p:nvPicPr>
          <p:cNvPr id="4" name="Picture 3"/>
          <p:cNvPicPr/>
          <p:nvPr/>
        </p:nvPicPr>
        <p:blipFill>
          <a:blip r:embed="rId3" cstate="print"/>
          <a:srcRect/>
          <a:stretch>
            <a:fillRect/>
          </a:stretch>
        </p:blipFill>
        <p:spPr bwMode="auto">
          <a:xfrm>
            <a:off x="3086100" y="2590800"/>
            <a:ext cx="2971800" cy="2667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Oval 7"/>
          <p:cNvSpPr/>
          <p:nvPr/>
        </p:nvSpPr>
        <p:spPr>
          <a:xfrm>
            <a:off x="228600" y="6477000"/>
            <a:ext cx="5486400" cy="152400"/>
          </a:xfrm>
          <a:prstGeom prst="ellipse">
            <a:avLst/>
          </a:prstGeom>
          <a:solidFill>
            <a:srgbClr val="92D050"/>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76200" y="0"/>
            <a:ext cx="9067800" cy="2133600"/>
          </a:xfrm>
        </p:spPr>
        <p:txBody>
          <a:bodyPr>
            <a:noAutofit/>
          </a:bodyPr>
          <a:lstStyle/>
          <a:p>
            <a:pPr algn="l"/>
            <a:r>
              <a:rPr lang="en-US" sz="2800" dirty="0" smtClean="0"/>
              <a:t>Play as a squirrel released into the wild for the first time and explore a vast forest: create weapons to defeat territorial animals, unlock hidden areas, and survive the winter to become the Squirrel King! </a:t>
            </a:r>
            <a:br>
              <a:rPr lang="en-US" sz="2800" dirty="0" smtClean="0"/>
            </a:br>
            <a:r>
              <a:rPr lang="en-US" sz="2000" dirty="0" smtClean="0"/>
              <a:t>(Target Audience: Teens+)</a:t>
            </a:r>
            <a:endParaRPr lang="en-US" sz="2800" dirty="0"/>
          </a:p>
        </p:txBody>
      </p:sp>
      <p:pic>
        <p:nvPicPr>
          <p:cNvPr id="9" name="Picture 8"/>
          <p:cNvPicPr>
            <a:picLocks noChangeAspect="1"/>
          </p:cNvPicPr>
          <p:nvPr/>
        </p:nvPicPr>
        <p:blipFill>
          <a:blip r:embed="rId3" cstate="print"/>
          <a:srcRect/>
          <a:stretch>
            <a:fillRect/>
          </a:stretch>
        </p:blipFill>
        <p:spPr bwMode="auto">
          <a:xfrm flipH="1">
            <a:off x="5715000" y="2133600"/>
            <a:ext cx="3105783" cy="4393403"/>
          </a:xfrm>
          <a:prstGeom prst="rect">
            <a:avLst/>
          </a:prstGeom>
          <a:noFill/>
          <a:ln w="9525">
            <a:noFill/>
            <a:miter lim="800000"/>
            <a:headEnd/>
            <a:tailEnd/>
          </a:ln>
        </p:spPr>
      </p:pic>
      <p:pic>
        <p:nvPicPr>
          <p:cNvPr id="12" name="Picture 11"/>
          <p:cNvPicPr/>
          <p:nvPr/>
        </p:nvPicPr>
        <p:blipFill>
          <a:blip r:embed="rId4" cstate="print">
            <a:clrChange>
              <a:clrFrom>
                <a:srgbClr val="FEFEFE"/>
              </a:clrFrom>
              <a:clrTo>
                <a:srgbClr val="FEFEFE">
                  <a:alpha val="0"/>
                </a:srgbClr>
              </a:clrTo>
            </a:clrChange>
          </a:blip>
          <a:srcRect/>
          <a:stretch>
            <a:fillRect/>
          </a:stretch>
        </p:blipFill>
        <p:spPr bwMode="auto">
          <a:xfrm flipH="1">
            <a:off x="304800" y="5202555"/>
            <a:ext cx="1524000" cy="1503045"/>
          </a:xfrm>
          <a:prstGeom prst="rect">
            <a:avLst/>
          </a:prstGeom>
          <a:noFill/>
          <a:ln w="9525">
            <a:noFill/>
            <a:miter lim="800000"/>
            <a:headEnd/>
            <a:tailEnd/>
          </a:ln>
        </p:spPr>
      </p:pic>
      <p:pic>
        <p:nvPicPr>
          <p:cNvPr id="15" name="Picture 14"/>
          <p:cNvPicPr/>
          <p:nvPr/>
        </p:nvPicPr>
        <p:blipFill>
          <a:blip r:embed="rId5" cstate="print">
            <a:clrChange>
              <a:clrFrom>
                <a:srgbClr val="FFFFFF"/>
              </a:clrFrom>
              <a:clrTo>
                <a:srgbClr val="FFFFFF">
                  <a:alpha val="0"/>
                </a:srgbClr>
              </a:clrTo>
            </a:clrChange>
          </a:blip>
          <a:stretch>
            <a:fillRect/>
          </a:stretch>
        </p:blipFill>
        <p:spPr>
          <a:xfrm>
            <a:off x="2133600" y="5257800"/>
            <a:ext cx="1295400" cy="1343025"/>
          </a:xfrm>
          <a:prstGeom prst="rect">
            <a:avLst/>
          </a:prstGeom>
        </p:spPr>
      </p:pic>
      <p:pic>
        <p:nvPicPr>
          <p:cNvPr id="16" name="Picture 15"/>
          <p:cNvPicPr/>
          <p:nvPr/>
        </p:nvPicPr>
        <p:blipFill>
          <a:blip r:embed="rId6" cstate="print">
            <a:clrChange>
              <a:clrFrom>
                <a:srgbClr val="FEFEFE"/>
              </a:clrFrom>
              <a:clrTo>
                <a:srgbClr val="FEFEFE">
                  <a:alpha val="0"/>
                </a:srgbClr>
              </a:clrTo>
            </a:clrChange>
          </a:blip>
          <a:stretch>
            <a:fillRect/>
          </a:stretch>
        </p:blipFill>
        <p:spPr>
          <a:xfrm>
            <a:off x="3733800" y="4953000"/>
            <a:ext cx="1590675" cy="1752600"/>
          </a:xfrm>
          <a:prstGeom prst="rect">
            <a:avLst/>
          </a:prstGeom>
        </p:spPr>
      </p:pic>
      <p:pic>
        <p:nvPicPr>
          <p:cNvPr id="18" name="Picture 17"/>
          <p:cNvPicPr/>
          <p:nvPr/>
        </p:nvPicPr>
        <p:blipFill>
          <a:blip r:embed="rId7" cstate="print"/>
          <a:srcRect t="21615"/>
          <a:stretch>
            <a:fillRect/>
          </a:stretch>
        </p:blipFill>
        <p:spPr bwMode="auto">
          <a:xfrm>
            <a:off x="1600200" y="2362200"/>
            <a:ext cx="2667000" cy="258667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 name="Group 39"/>
          <p:cNvGrpSpPr>
            <a:grpSpLocks noChangeAspect="1"/>
          </p:cNvGrpSpPr>
          <p:nvPr/>
        </p:nvGrpSpPr>
        <p:grpSpPr>
          <a:xfrm>
            <a:off x="76200" y="3733800"/>
            <a:ext cx="4114800" cy="1888761"/>
            <a:chOff x="0" y="3657600"/>
            <a:chExt cx="4648200" cy="2133600"/>
          </a:xfrm>
        </p:grpSpPr>
        <p:sp>
          <p:nvSpPr>
            <p:cNvPr id="39" name="Rectangle 38"/>
            <p:cNvSpPr/>
            <p:nvPr/>
          </p:nvSpPr>
          <p:spPr>
            <a:xfrm>
              <a:off x="0" y="3657600"/>
              <a:ext cx="4648200" cy="2133600"/>
            </a:xfrm>
            <a:prstGeom prst="rect">
              <a:avLst/>
            </a:prstGeom>
            <a:solidFill>
              <a:schemeClr val="bg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Oval 24"/>
            <p:cNvSpPr/>
            <p:nvPr/>
          </p:nvSpPr>
          <p:spPr>
            <a:xfrm>
              <a:off x="0" y="5562600"/>
              <a:ext cx="4572000" cy="76200"/>
            </a:xfrm>
            <a:prstGeom prst="ellipse">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Picture 20"/>
            <p:cNvPicPr/>
            <p:nvPr/>
          </p:nvPicPr>
          <p:blipFill>
            <a:blip r:embed="rId3" cstate="print">
              <a:clrChange>
                <a:clrFrom>
                  <a:srgbClr val="FFFFFF"/>
                </a:clrFrom>
                <a:clrTo>
                  <a:srgbClr val="FFFFFF">
                    <a:alpha val="0"/>
                  </a:srgbClr>
                </a:clrTo>
              </a:clrChange>
            </a:blip>
            <a:srcRect/>
            <a:stretch>
              <a:fillRect/>
            </a:stretch>
          </p:blipFill>
          <p:spPr bwMode="auto">
            <a:xfrm>
              <a:off x="1905000" y="4343400"/>
              <a:ext cx="1600200" cy="1350010"/>
            </a:xfrm>
            <a:prstGeom prst="rect">
              <a:avLst/>
            </a:prstGeom>
            <a:noFill/>
            <a:ln w="9525">
              <a:noFill/>
              <a:miter lim="800000"/>
              <a:headEnd/>
              <a:tailEnd/>
            </a:ln>
          </p:spPr>
        </p:pic>
        <p:pic>
          <p:nvPicPr>
            <p:cNvPr id="22" name="Picture 21"/>
            <p:cNvPicPr/>
            <p:nvPr/>
          </p:nvPicPr>
          <p:blipFill>
            <a:blip r:embed="rId4" cstate="print">
              <a:clrChange>
                <a:clrFrom>
                  <a:srgbClr val="FFFFFF"/>
                </a:clrFrom>
                <a:clrTo>
                  <a:srgbClr val="FFFFFF">
                    <a:alpha val="0"/>
                  </a:srgbClr>
                </a:clrTo>
              </a:clrChange>
            </a:blip>
            <a:srcRect b="4255"/>
            <a:stretch>
              <a:fillRect/>
            </a:stretch>
          </p:blipFill>
          <p:spPr>
            <a:xfrm flipH="1">
              <a:off x="762000" y="4876800"/>
              <a:ext cx="990600" cy="762000"/>
            </a:xfrm>
            <a:prstGeom prst="rect">
              <a:avLst/>
            </a:prstGeom>
          </p:spPr>
        </p:pic>
        <p:sp>
          <p:nvSpPr>
            <p:cNvPr id="31" name="TextBox 30"/>
            <p:cNvSpPr txBox="1"/>
            <p:nvPr/>
          </p:nvSpPr>
          <p:spPr>
            <a:xfrm>
              <a:off x="2514600" y="3758625"/>
              <a:ext cx="1219200" cy="584775"/>
            </a:xfrm>
            <a:prstGeom prst="rect">
              <a:avLst/>
            </a:prstGeom>
            <a:solidFill>
              <a:schemeClr val="bg1"/>
            </a:solidFill>
          </p:spPr>
          <p:txBody>
            <a:bodyPr wrap="square" rtlCol="0">
              <a:spAutoFit/>
            </a:bodyPr>
            <a:lstStyle/>
            <a:p>
              <a:r>
                <a:rPr lang="en-US" sz="3200" b="1" dirty="0" smtClean="0"/>
                <a:t>@&amp;!</a:t>
              </a:r>
              <a:endParaRPr lang="en-US" sz="3200" b="1" dirty="0"/>
            </a:p>
          </p:txBody>
        </p:sp>
      </p:grpSp>
      <p:sp>
        <p:nvSpPr>
          <p:cNvPr id="2" name="Title 1"/>
          <p:cNvSpPr>
            <a:spLocks noGrp="1"/>
          </p:cNvSpPr>
          <p:nvPr>
            <p:ph type="title"/>
          </p:nvPr>
        </p:nvSpPr>
        <p:spPr>
          <a:xfrm>
            <a:off x="76200" y="0"/>
            <a:ext cx="9067800" cy="2133600"/>
          </a:xfrm>
        </p:spPr>
        <p:txBody>
          <a:bodyPr anchor="t">
            <a:noAutofit/>
          </a:bodyPr>
          <a:lstStyle/>
          <a:p>
            <a:pPr algn="l"/>
            <a:r>
              <a:rPr lang="en-US" sz="2800" dirty="0" smtClean="0"/>
              <a:t>Discover animal life and determine who your enemies are</a:t>
            </a:r>
            <a:br>
              <a:rPr lang="en-US" sz="2800" dirty="0" smtClean="0"/>
            </a:br>
            <a:endParaRPr lang="en-US" sz="2800" dirty="0"/>
          </a:p>
        </p:txBody>
      </p:sp>
      <p:cxnSp>
        <p:nvCxnSpPr>
          <p:cNvPr id="20" name="Straight Arrow Connector 19"/>
          <p:cNvCxnSpPr/>
          <p:nvPr/>
        </p:nvCxnSpPr>
        <p:spPr>
          <a:xfrm>
            <a:off x="5867400" y="5867400"/>
            <a:ext cx="457200" cy="1588"/>
          </a:xfrm>
          <a:prstGeom prst="straightConnector1">
            <a:avLst/>
          </a:prstGeom>
          <a:ln w="57150">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grpSp>
        <p:nvGrpSpPr>
          <p:cNvPr id="43" name="Group 42"/>
          <p:cNvGrpSpPr/>
          <p:nvPr/>
        </p:nvGrpSpPr>
        <p:grpSpPr>
          <a:xfrm>
            <a:off x="3352800" y="4953000"/>
            <a:ext cx="2362200" cy="1676400"/>
            <a:chOff x="4114800" y="5029200"/>
            <a:chExt cx="2362200" cy="1676400"/>
          </a:xfrm>
        </p:grpSpPr>
        <p:sp>
          <p:nvSpPr>
            <p:cNvPr id="41" name="Rectangle 40"/>
            <p:cNvSpPr/>
            <p:nvPr/>
          </p:nvSpPr>
          <p:spPr>
            <a:xfrm>
              <a:off x="4114800" y="5029200"/>
              <a:ext cx="2362200" cy="1676400"/>
            </a:xfrm>
            <a:prstGeom prst="rect">
              <a:avLst/>
            </a:prstGeom>
            <a:solidFill>
              <a:schemeClr val="bg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Oval 25"/>
            <p:cNvSpPr/>
            <p:nvPr/>
          </p:nvSpPr>
          <p:spPr>
            <a:xfrm>
              <a:off x="4267200" y="6400800"/>
              <a:ext cx="2133600" cy="152400"/>
            </a:xfrm>
            <a:prstGeom prst="ellipse">
              <a:avLst/>
            </a:prstGeom>
            <a:solidFill>
              <a:srgbClr val="92D050"/>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5" name="Picture 14"/>
            <p:cNvPicPr/>
            <p:nvPr/>
          </p:nvPicPr>
          <p:blipFill>
            <a:blip r:embed="rId5" cstate="print">
              <a:clrChange>
                <a:clrFrom>
                  <a:srgbClr val="FFFFFF"/>
                </a:clrFrom>
                <a:clrTo>
                  <a:srgbClr val="FFFFFF">
                    <a:alpha val="0"/>
                  </a:srgbClr>
                </a:clrTo>
              </a:clrChange>
            </a:blip>
            <a:srcRect l="70727" t="38974" r="16026" b="34359"/>
            <a:stretch>
              <a:fillRect/>
            </a:stretch>
          </p:blipFill>
          <p:spPr bwMode="auto">
            <a:xfrm>
              <a:off x="5334000" y="5638800"/>
              <a:ext cx="914400" cy="971550"/>
            </a:xfrm>
            <a:prstGeom prst="rect">
              <a:avLst/>
            </a:prstGeom>
            <a:noFill/>
            <a:ln w="9525">
              <a:noFill/>
              <a:miter lim="800000"/>
              <a:headEnd/>
              <a:tailEnd/>
            </a:ln>
          </p:spPr>
        </p:pic>
        <p:pic>
          <p:nvPicPr>
            <p:cNvPr id="17" name="Picture 16"/>
            <p:cNvPicPr/>
            <p:nvPr/>
          </p:nvPicPr>
          <p:blipFill>
            <a:blip r:embed="rId4" cstate="print">
              <a:clrChange>
                <a:clrFrom>
                  <a:srgbClr val="FFFFFF"/>
                </a:clrFrom>
                <a:clrTo>
                  <a:srgbClr val="FFFFFF">
                    <a:alpha val="0"/>
                  </a:srgbClr>
                </a:clrTo>
              </a:clrChange>
            </a:blip>
            <a:srcRect b="4255"/>
            <a:stretch>
              <a:fillRect/>
            </a:stretch>
          </p:blipFill>
          <p:spPr>
            <a:xfrm flipH="1">
              <a:off x="4495800" y="5715000"/>
              <a:ext cx="990600" cy="762000"/>
            </a:xfrm>
            <a:prstGeom prst="rect">
              <a:avLst/>
            </a:prstGeom>
          </p:spPr>
        </p:pic>
        <p:sp>
          <p:nvSpPr>
            <p:cNvPr id="29" name="TextBox 28"/>
            <p:cNvSpPr txBox="1"/>
            <p:nvPr/>
          </p:nvSpPr>
          <p:spPr>
            <a:xfrm>
              <a:off x="5638800" y="5235714"/>
              <a:ext cx="457200" cy="707886"/>
            </a:xfrm>
            <a:prstGeom prst="rect">
              <a:avLst/>
            </a:prstGeom>
            <a:noFill/>
          </p:spPr>
          <p:txBody>
            <a:bodyPr wrap="square" rtlCol="0">
              <a:spAutoFit/>
            </a:bodyPr>
            <a:lstStyle/>
            <a:p>
              <a:r>
                <a:rPr lang="en-US" sz="4000" b="1" dirty="0" smtClean="0"/>
                <a:t>?</a:t>
              </a:r>
              <a:endParaRPr lang="en-US" sz="4000" b="1" dirty="0"/>
            </a:p>
          </p:txBody>
        </p:sp>
      </p:grpSp>
      <p:grpSp>
        <p:nvGrpSpPr>
          <p:cNvPr id="44" name="Group 43"/>
          <p:cNvGrpSpPr/>
          <p:nvPr/>
        </p:nvGrpSpPr>
        <p:grpSpPr>
          <a:xfrm>
            <a:off x="6400800" y="4876800"/>
            <a:ext cx="2362200" cy="1828800"/>
            <a:chOff x="6934200" y="4876800"/>
            <a:chExt cx="2362200" cy="1828800"/>
          </a:xfrm>
        </p:grpSpPr>
        <p:sp>
          <p:nvSpPr>
            <p:cNvPr id="42" name="Rectangle 41"/>
            <p:cNvSpPr/>
            <p:nvPr/>
          </p:nvSpPr>
          <p:spPr>
            <a:xfrm>
              <a:off x="6934200" y="4953000"/>
              <a:ext cx="2362200" cy="1676400"/>
            </a:xfrm>
            <a:prstGeom prst="rect">
              <a:avLst/>
            </a:prstGeom>
            <a:solidFill>
              <a:schemeClr val="bg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Oval 26"/>
            <p:cNvSpPr/>
            <p:nvPr/>
          </p:nvSpPr>
          <p:spPr>
            <a:xfrm>
              <a:off x="7010400" y="6400800"/>
              <a:ext cx="2133600" cy="152400"/>
            </a:xfrm>
            <a:prstGeom prst="ellipse">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Picture 15"/>
            <p:cNvPicPr/>
            <p:nvPr/>
          </p:nvPicPr>
          <p:blipFill>
            <a:blip r:embed="rId6" cstate="print">
              <a:clrChange>
                <a:clrFrom>
                  <a:srgbClr val="FFFFFF"/>
                </a:clrFrom>
                <a:clrTo>
                  <a:srgbClr val="FFFFFF">
                    <a:alpha val="0"/>
                  </a:srgbClr>
                </a:clrTo>
              </a:clrChange>
            </a:blip>
            <a:srcRect l="27321" t="67436" r="63301" b="7179"/>
            <a:stretch>
              <a:fillRect/>
            </a:stretch>
          </p:blipFill>
          <p:spPr bwMode="auto">
            <a:xfrm>
              <a:off x="8305800" y="5419725"/>
              <a:ext cx="685800" cy="1285875"/>
            </a:xfrm>
            <a:prstGeom prst="rect">
              <a:avLst/>
            </a:prstGeom>
            <a:noFill/>
            <a:ln w="9525">
              <a:noFill/>
              <a:miter lim="800000"/>
              <a:headEnd/>
              <a:tailEnd/>
            </a:ln>
          </p:spPr>
        </p:pic>
        <p:pic>
          <p:nvPicPr>
            <p:cNvPr id="18" name="Picture 17"/>
            <p:cNvPicPr/>
            <p:nvPr/>
          </p:nvPicPr>
          <p:blipFill>
            <a:blip r:embed="rId4" cstate="print">
              <a:clrChange>
                <a:clrFrom>
                  <a:srgbClr val="FFFFFF"/>
                </a:clrFrom>
                <a:clrTo>
                  <a:srgbClr val="FFFFFF">
                    <a:alpha val="0"/>
                  </a:srgbClr>
                </a:clrTo>
              </a:clrChange>
            </a:blip>
            <a:srcRect b="4255"/>
            <a:stretch>
              <a:fillRect/>
            </a:stretch>
          </p:blipFill>
          <p:spPr>
            <a:xfrm>
              <a:off x="7162800" y="5715000"/>
              <a:ext cx="990600" cy="762000"/>
            </a:xfrm>
            <a:prstGeom prst="rect">
              <a:avLst/>
            </a:prstGeom>
          </p:spPr>
        </p:pic>
        <p:sp>
          <p:nvSpPr>
            <p:cNvPr id="32" name="TextBox 31"/>
            <p:cNvSpPr txBox="1"/>
            <p:nvPr/>
          </p:nvSpPr>
          <p:spPr>
            <a:xfrm>
              <a:off x="8001000" y="4876800"/>
              <a:ext cx="1219200" cy="584775"/>
            </a:xfrm>
            <a:prstGeom prst="rect">
              <a:avLst/>
            </a:prstGeom>
            <a:noFill/>
          </p:spPr>
          <p:txBody>
            <a:bodyPr wrap="square" rtlCol="0">
              <a:spAutoFit/>
            </a:bodyPr>
            <a:lstStyle/>
            <a:p>
              <a:r>
                <a:rPr lang="en-US" sz="3200" b="1" dirty="0" smtClean="0"/>
                <a:t>@&amp;!</a:t>
              </a:r>
              <a:endParaRPr lang="en-US" sz="3200" b="1" dirty="0"/>
            </a:p>
          </p:txBody>
        </p:sp>
      </p:grpSp>
      <p:grpSp>
        <p:nvGrpSpPr>
          <p:cNvPr id="38" name="Group 37"/>
          <p:cNvGrpSpPr>
            <a:grpSpLocks noChangeAspect="1"/>
          </p:cNvGrpSpPr>
          <p:nvPr/>
        </p:nvGrpSpPr>
        <p:grpSpPr>
          <a:xfrm>
            <a:off x="76200" y="1066800"/>
            <a:ext cx="4294909" cy="2286000"/>
            <a:chOff x="152400" y="533400"/>
            <a:chExt cx="4724400" cy="2514600"/>
          </a:xfrm>
        </p:grpSpPr>
        <p:sp>
          <p:nvSpPr>
            <p:cNvPr id="33" name="Rectangle 32"/>
            <p:cNvSpPr/>
            <p:nvPr/>
          </p:nvSpPr>
          <p:spPr>
            <a:xfrm>
              <a:off x="152400" y="533400"/>
              <a:ext cx="4724400" cy="2514600"/>
            </a:xfrm>
            <a:prstGeom prst="rect">
              <a:avLst/>
            </a:prstGeom>
            <a:solidFill>
              <a:schemeClr val="bg1"/>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Oval 22"/>
            <p:cNvSpPr/>
            <p:nvPr/>
          </p:nvSpPr>
          <p:spPr>
            <a:xfrm>
              <a:off x="228600" y="2895600"/>
              <a:ext cx="4572000" cy="76200"/>
            </a:xfrm>
            <a:prstGeom prst="ellipse">
              <a:avLst/>
            </a:prstGeom>
            <a:solidFill>
              <a:srgbClr val="92D050"/>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 name="Picture 11"/>
            <p:cNvPicPr/>
            <p:nvPr/>
          </p:nvPicPr>
          <p:blipFill>
            <a:blip r:embed="rId7" cstate="print">
              <a:clrChange>
                <a:clrFrom>
                  <a:srgbClr val="FFFFFF"/>
                </a:clrFrom>
                <a:clrTo>
                  <a:srgbClr val="FFFFFF">
                    <a:alpha val="0"/>
                  </a:srgbClr>
                </a:clrTo>
              </a:clrChange>
            </a:blip>
            <a:stretch>
              <a:fillRect/>
            </a:stretch>
          </p:blipFill>
          <p:spPr>
            <a:xfrm>
              <a:off x="228600" y="685800"/>
              <a:ext cx="3048000" cy="2286000"/>
            </a:xfrm>
            <a:prstGeom prst="rect">
              <a:avLst/>
            </a:prstGeom>
          </p:spPr>
        </p:pic>
        <p:pic>
          <p:nvPicPr>
            <p:cNvPr id="13" name="Picture 12"/>
            <p:cNvPicPr/>
            <p:nvPr/>
          </p:nvPicPr>
          <p:blipFill>
            <a:blip r:embed="rId4" cstate="print">
              <a:clrChange>
                <a:clrFrom>
                  <a:srgbClr val="FFFFFF"/>
                </a:clrFrom>
                <a:clrTo>
                  <a:srgbClr val="FFFFFF">
                    <a:alpha val="0"/>
                  </a:srgbClr>
                </a:clrTo>
              </a:clrChange>
            </a:blip>
            <a:srcRect b="4255"/>
            <a:stretch>
              <a:fillRect/>
            </a:stretch>
          </p:blipFill>
          <p:spPr>
            <a:xfrm>
              <a:off x="2971800" y="2209800"/>
              <a:ext cx="990600" cy="762000"/>
            </a:xfrm>
            <a:prstGeom prst="rect">
              <a:avLst/>
            </a:prstGeom>
          </p:spPr>
        </p:pic>
        <p:sp>
          <p:nvSpPr>
            <p:cNvPr id="28" name="TextBox 27"/>
            <p:cNvSpPr txBox="1"/>
            <p:nvPr/>
          </p:nvSpPr>
          <p:spPr>
            <a:xfrm>
              <a:off x="1981200" y="838200"/>
              <a:ext cx="457200" cy="707886"/>
            </a:xfrm>
            <a:prstGeom prst="rect">
              <a:avLst/>
            </a:prstGeom>
            <a:noFill/>
          </p:spPr>
          <p:txBody>
            <a:bodyPr wrap="square" rtlCol="0">
              <a:spAutoFit/>
            </a:bodyPr>
            <a:lstStyle/>
            <a:p>
              <a:r>
                <a:rPr lang="en-US" sz="4000" b="1" dirty="0" smtClean="0"/>
                <a:t>?</a:t>
              </a:r>
              <a:endParaRPr lang="en-US" sz="4000" b="1" dirty="0"/>
            </a:p>
          </p:txBody>
        </p:sp>
      </p:grpSp>
      <p:grpSp>
        <p:nvGrpSpPr>
          <p:cNvPr id="48" name="Group 47"/>
          <p:cNvGrpSpPr>
            <a:grpSpLocks noChangeAspect="1"/>
          </p:cNvGrpSpPr>
          <p:nvPr/>
        </p:nvGrpSpPr>
        <p:grpSpPr>
          <a:xfrm>
            <a:off x="4570412" y="1371600"/>
            <a:ext cx="4573588" cy="3276600"/>
            <a:chOff x="3962400" y="838200"/>
            <a:chExt cx="5105400" cy="3657600"/>
          </a:xfrm>
        </p:grpSpPr>
        <p:grpSp>
          <p:nvGrpSpPr>
            <p:cNvPr id="37" name="Group 36"/>
            <p:cNvGrpSpPr/>
            <p:nvPr/>
          </p:nvGrpSpPr>
          <p:grpSpPr>
            <a:xfrm>
              <a:off x="3962400" y="838200"/>
              <a:ext cx="5105400" cy="3657600"/>
              <a:chOff x="3962400" y="838200"/>
              <a:chExt cx="5105400" cy="3657600"/>
            </a:xfrm>
          </p:grpSpPr>
          <p:sp>
            <p:nvSpPr>
              <p:cNvPr id="35" name="Rectangle 34"/>
              <p:cNvSpPr/>
              <p:nvPr/>
            </p:nvSpPr>
            <p:spPr>
              <a:xfrm>
                <a:off x="3962400" y="838200"/>
                <a:ext cx="5029200" cy="3657600"/>
              </a:xfrm>
              <a:prstGeom prst="rect">
                <a:avLst/>
              </a:prstGeom>
              <a:solidFill>
                <a:schemeClr val="bg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Oval 23"/>
              <p:cNvSpPr/>
              <p:nvPr/>
            </p:nvSpPr>
            <p:spPr>
              <a:xfrm>
                <a:off x="4343400" y="4267200"/>
                <a:ext cx="4572000" cy="76200"/>
              </a:xfrm>
              <a:prstGeom prst="ellipse">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p:cNvPicPr/>
              <p:nvPr/>
            </p:nvPicPr>
            <p:blipFill>
              <a:blip r:embed="rId8" cstate="print">
                <a:clrChange>
                  <a:clrFrom>
                    <a:srgbClr val="FFFFFF"/>
                  </a:clrFrom>
                  <a:clrTo>
                    <a:srgbClr val="FFFFFF">
                      <a:alpha val="0"/>
                    </a:srgbClr>
                  </a:clrTo>
                </a:clrChange>
              </a:blip>
              <a:srcRect t="4762"/>
              <a:stretch>
                <a:fillRect/>
              </a:stretch>
            </p:blipFill>
            <p:spPr>
              <a:xfrm>
                <a:off x="4876800" y="1447800"/>
                <a:ext cx="4191000" cy="3048000"/>
              </a:xfrm>
              <a:prstGeom prst="rect">
                <a:avLst/>
              </a:prstGeom>
            </p:spPr>
          </p:pic>
          <p:pic>
            <p:nvPicPr>
              <p:cNvPr id="14" name="Picture 13"/>
              <p:cNvPicPr/>
              <p:nvPr/>
            </p:nvPicPr>
            <p:blipFill>
              <a:blip r:embed="rId4" cstate="print">
                <a:clrChange>
                  <a:clrFrom>
                    <a:srgbClr val="FFFFFF"/>
                  </a:clrFrom>
                  <a:clrTo>
                    <a:srgbClr val="FFFFFF">
                      <a:alpha val="0"/>
                    </a:srgbClr>
                  </a:clrTo>
                </a:clrChange>
              </a:blip>
              <a:srcRect b="4255"/>
              <a:stretch>
                <a:fillRect/>
              </a:stretch>
            </p:blipFill>
            <p:spPr>
              <a:xfrm flipH="1">
                <a:off x="4495800" y="3581400"/>
                <a:ext cx="990600" cy="762000"/>
              </a:xfrm>
              <a:prstGeom prst="rect">
                <a:avLst/>
              </a:prstGeom>
            </p:spPr>
          </p:pic>
          <p:sp>
            <p:nvSpPr>
              <p:cNvPr id="30" name="TextBox 29"/>
              <p:cNvSpPr txBox="1"/>
              <p:nvPr/>
            </p:nvSpPr>
            <p:spPr>
              <a:xfrm>
                <a:off x="5562600" y="914401"/>
                <a:ext cx="1066800" cy="584060"/>
              </a:xfrm>
              <a:prstGeom prst="rect">
                <a:avLst/>
              </a:prstGeom>
              <a:solidFill>
                <a:schemeClr val="bg1"/>
              </a:solidFill>
            </p:spPr>
            <p:txBody>
              <a:bodyPr wrap="square" rtlCol="0">
                <a:spAutoFit/>
              </a:bodyPr>
              <a:lstStyle/>
              <a:p>
                <a:r>
                  <a:rPr lang="en-US" sz="2800" b="1" dirty="0" smtClean="0"/>
                  <a:t>@&amp;!</a:t>
                </a:r>
                <a:endParaRPr lang="en-US" sz="2800" b="1" dirty="0"/>
              </a:p>
            </p:txBody>
          </p:sp>
        </p:grpSp>
        <p:cxnSp>
          <p:nvCxnSpPr>
            <p:cNvPr id="46" name="Straight Connector 45"/>
            <p:cNvCxnSpPr/>
            <p:nvPr/>
          </p:nvCxnSpPr>
          <p:spPr>
            <a:xfrm>
              <a:off x="5867400" y="1600200"/>
              <a:ext cx="228600" cy="15240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7" name="Straight Connector 46"/>
            <p:cNvCxnSpPr/>
            <p:nvPr/>
          </p:nvCxnSpPr>
          <p:spPr>
            <a:xfrm flipV="1">
              <a:off x="6096000" y="1524000"/>
              <a:ext cx="228600" cy="15240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Oval 16"/>
          <p:cNvSpPr/>
          <p:nvPr/>
        </p:nvSpPr>
        <p:spPr>
          <a:xfrm flipV="1">
            <a:off x="2895600" y="2667000"/>
            <a:ext cx="1143000" cy="152400"/>
          </a:xfrm>
          <a:prstGeom prst="ellipse">
            <a:avLst/>
          </a:prstGeom>
          <a:solidFill>
            <a:srgbClr val="92D050"/>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p:cNvSpPr txBox="1">
            <a:spLocks/>
          </p:cNvSpPr>
          <p:nvPr/>
        </p:nvSpPr>
        <p:spPr>
          <a:xfrm>
            <a:off x="76200" y="0"/>
            <a:ext cx="9067800" cy="2133600"/>
          </a:xfrm>
          <a:prstGeom prst="rect">
            <a:avLst/>
          </a:prstGeom>
        </p:spPr>
        <p:txBody>
          <a:bodyPr vert="horz" lIns="91440" tIns="45720" rIns="91440" bIns="45720" rtlCol="0" anchor="t">
            <a:no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2800" b="0" i="0" u="none" strike="noStrike" kern="1200" cap="none" spc="0" normalizeH="0" baseline="0" noProof="0" dirty="0" smtClean="0">
                <a:ln>
                  <a:noFill/>
                </a:ln>
                <a:solidFill>
                  <a:schemeClr val="tx1"/>
                </a:solidFill>
                <a:effectLst/>
                <a:uLnTx/>
                <a:uFillTx/>
                <a:latin typeface="+mj-lt"/>
                <a:ea typeface="+mj-ea"/>
                <a:cs typeface="+mj-cs"/>
              </a:rPr>
              <a:t>Explore the forest in three levels: Ground, treetops, and caves</a:t>
            </a:r>
          </a:p>
        </p:txBody>
      </p:sp>
      <p:pic>
        <p:nvPicPr>
          <p:cNvPr id="5" name="Picture 4"/>
          <p:cNvPicPr/>
          <p:nvPr/>
        </p:nvPicPr>
        <p:blipFill>
          <a:blip r:embed="rId3" cstate="print"/>
          <a:srcRect/>
          <a:stretch>
            <a:fillRect/>
          </a:stretch>
        </p:blipFill>
        <p:spPr bwMode="auto">
          <a:xfrm>
            <a:off x="6400800" y="685800"/>
            <a:ext cx="2514600" cy="1981200"/>
          </a:xfrm>
          <a:prstGeom prst="rect">
            <a:avLst/>
          </a:prstGeom>
          <a:noFill/>
          <a:ln w="9525">
            <a:noFill/>
            <a:miter lim="800000"/>
            <a:headEnd/>
            <a:tailEnd/>
          </a:ln>
        </p:spPr>
      </p:pic>
      <p:pic>
        <p:nvPicPr>
          <p:cNvPr id="6" name="Picture 5"/>
          <p:cNvPicPr/>
          <p:nvPr/>
        </p:nvPicPr>
        <p:blipFill>
          <a:blip r:embed="rId4" cstate="print"/>
          <a:stretch>
            <a:fillRect/>
          </a:stretch>
        </p:blipFill>
        <p:spPr>
          <a:xfrm>
            <a:off x="6477000" y="2743200"/>
            <a:ext cx="2438400" cy="1676400"/>
          </a:xfrm>
          <a:prstGeom prst="rect">
            <a:avLst/>
          </a:prstGeom>
        </p:spPr>
      </p:pic>
      <p:pic>
        <p:nvPicPr>
          <p:cNvPr id="1026" name="Picture 2"/>
          <p:cNvPicPr>
            <a:picLocks noChangeAspect="1" noChangeArrowheads="1"/>
          </p:cNvPicPr>
          <p:nvPr/>
        </p:nvPicPr>
        <p:blipFill>
          <a:blip r:embed="rId5" cstate="print"/>
          <a:srcRect/>
          <a:stretch>
            <a:fillRect/>
          </a:stretch>
        </p:blipFill>
        <p:spPr bwMode="auto">
          <a:xfrm flipH="1">
            <a:off x="228600" y="3124200"/>
            <a:ext cx="2362200" cy="1861504"/>
          </a:xfrm>
          <a:prstGeom prst="rect">
            <a:avLst/>
          </a:prstGeom>
          <a:solidFill>
            <a:srgbClr val="FFFFFF"/>
          </a:solidFill>
          <a:ln w="9525">
            <a:noFill/>
            <a:miter lim="800000"/>
            <a:headEnd/>
            <a:tailEnd/>
          </a:ln>
        </p:spPr>
      </p:pic>
      <p:pic>
        <p:nvPicPr>
          <p:cNvPr id="1027" name="Picture 3"/>
          <p:cNvPicPr>
            <a:picLocks noChangeAspect="1" noChangeArrowheads="1"/>
          </p:cNvPicPr>
          <p:nvPr/>
        </p:nvPicPr>
        <p:blipFill>
          <a:blip r:embed="rId6" cstate="print"/>
          <a:srcRect/>
          <a:stretch>
            <a:fillRect/>
          </a:stretch>
        </p:blipFill>
        <p:spPr bwMode="auto">
          <a:xfrm>
            <a:off x="228600" y="914400"/>
            <a:ext cx="2133600" cy="2133600"/>
          </a:xfrm>
          <a:prstGeom prst="rect">
            <a:avLst/>
          </a:prstGeom>
          <a:solidFill>
            <a:srgbClr val="FFFFFF"/>
          </a:solidFill>
          <a:ln w="9525">
            <a:noFill/>
            <a:miter lim="800000"/>
            <a:headEnd/>
            <a:tailEnd/>
          </a:ln>
        </p:spPr>
      </p:pic>
      <p:pic>
        <p:nvPicPr>
          <p:cNvPr id="9" name="Picture 8"/>
          <p:cNvPicPr/>
          <p:nvPr/>
        </p:nvPicPr>
        <p:blipFill>
          <a:blip r:embed="rId7" cstate="print"/>
          <a:srcRect/>
          <a:stretch>
            <a:fillRect/>
          </a:stretch>
        </p:blipFill>
        <p:spPr bwMode="auto">
          <a:xfrm>
            <a:off x="228600" y="5029200"/>
            <a:ext cx="3048000" cy="1671947"/>
          </a:xfrm>
          <a:prstGeom prst="rect">
            <a:avLst/>
          </a:prstGeom>
          <a:noFill/>
          <a:ln w="9525">
            <a:noFill/>
            <a:miter lim="800000"/>
            <a:headEnd/>
            <a:tailEnd/>
          </a:ln>
        </p:spPr>
      </p:pic>
      <p:pic>
        <p:nvPicPr>
          <p:cNvPr id="10" name="Picture 9"/>
          <p:cNvPicPr/>
          <p:nvPr/>
        </p:nvPicPr>
        <p:blipFill>
          <a:blip r:embed="rId8" cstate="print">
            <a:clrChange>
              <a:clrFrom>
                <a:srgbClr val="FFFFFF"/>
              </a:clrFrom>
              <a:clrTo>
                <a:srgbClr val="FFFFFF">
                  <a:alpha val="0"/>
                </a:srgbClr>
              </a:clrTo>
            </a:clrChange>
          </a:blip>
          <a:stretch>
            <a:fillRect/>
          </a:stretch>
        </p:blipFill>
        <p:spPr>
          <a:xfrm>
            <a:off x="3581400" y="5486400"/>
            <a:ext cx="1371600" cy="1219200"/>
          </a:xfrm>
          <a:prstGeom prst="rect">
            <a:avLst/>
          </a:prstGeom>
        </p:spPr>
      </p:pic>
      <p:grpSp>
        <p:nvGrpSpPr>
          <p:cNvPr id="19" name="Group 18"/>
          <p:cNvGrpSpPr/>
          <p:nvPr/>
        </p:nvGrpSpPr>
        <p:grpSpPr>
          <a:xfrm>
            <a:off x="4572000" y="2667000"/>
            <a:ext cx="1295400" cy="1066800"/>
            <a:chOff x="4800600" y="1828800"/>
            <a:chExt cx="1295400" cy="1066800"/>
          </a:xfrm>
        </p:grpSpPr>
        <p:sp>
          <p:nvSpPr>
            <p:cNvPr id="15" name="Oval 14"/>
            <p:cNvSpPr/>
            <p:nvPr/>
          </p:nvSpPr>
          <p:spPr>
            <a:xfrm flipV="1">
              <a:off x="4800600" y="2743200"/>
              <a:ext cx="1143000" cy="76200"/>
            </a:xfrm>
            <a:prstGeom prst="ellipse">
              <a:avLst/>
            </a:prstGeom>
            <a:solidFill>
              <a:srgbClr val="92D050"/>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p:cNvPicPr/>
            <p:nvPr/>
          </p:nvPicPr>
          <p:blipFill>
            <a:blip r:embed="rId9" cstate="print">
              <a:clrChange>
                <a:clrFrom>
                  <a:srgbClr val="FFFFFF"/>
                </a:clrFrom>
                <a:clrTo>
                  <a:srgbClr val="FFFFFF">
                    <a:alpha val="0"/>
                  </a:srgbClr>
                </a:clrTo>
              </a:clrChange>
            </a:blip>
            <a:stretch>
              <a:fillRect/>
            </a:stretch>
          </p:blipFill>
          <p:spPr>
            <a:xfrm>
              <a:off x="4953000" y="1828800"/>
              <a:ext cx="1143000" cy="1066800"/>
            </a:xfrm>
            <a:prstGeom prst="rect">
              <a:avLst/>
            </a:prstGeom>
          </p:spPr>
        </p:pic>
      </p:grpSp>
      <p:pic>
        <p:nvPicPr>
          <p:cNvPr id="16" name="Picture 15"/>
          <p:cNvPicPr/>
          <p:nvPr/>
        </p:nvPicPr>
        <p:blipFill>
          <a:blip r:embed="rId10" cstate="print">
            <a:clrChange>
              <a:clrFrom>
                <a:srgbClr val="FEFEFE"/>
              </a:clrFrom>
              <a:clrTo>
                <a:srgbClr val="FEFEFE">
                  <a:alpha val="0"/>
                </a:srgbClr>
              </a:clrTo>
            </a:clrChange>
          </a:blip>
          <a:stretch>
            <a:fillRect/>
          </a:stretch>
        </p:blipFill>
        <p:spPr>
          <a:xfrm flipH="1">
            <a:off x="2819400" y="914400"/>
            <a:ext cx="1895475" cy="2057400"/>
          </a:xfrm>
          <a:prstGeom prst="rect">
            <a:avLst/>
          </a:prstGeom>
        </p:spPr>
      </p:pic>
      <p:pic>
        <p:nvPicPr>
          <p:cNvPr id="18" name="Picture 17"/>
          <p:cNvPicPr/>
          <p:nvPr/>
        </p:nvPicPr>
        <p:blipFill>
          <a:blip r:embed="rId11" cstate="print">
            <a:clrChange>
              <a:clrFrom>
                <a:srgbClr val="FEFEFE"/>
              </a:clrFrom>
              <a:clrTo>
                <a:srgbClr val="FEFEFE">
                  <a:alpha val="0"/>
                </a:srgbClr>
              </a:clrTo>
            </a:clrChange>
          </a:blip>
          <a:stretch>
            <a:fillRect/>
          </a:stretch>
        </p:blipFill>
        <p:spPr>
          <a:xfrm>
            <a:off x="2971800" y="3581400"/>
            <a:ext cx="1295400" cy="1295400"/>
          </a:xfrm>
          <a:prstGeom prst="rect">
            <a:avLst/>
          </a:prstGeom>
        </p:spPr>
      </p:pic>
      <p:pic>
        <p:nvPicPr>
          <p:cNvPr id="14" name="Picture 13"/>
          <p:cNvPicPr/>
          <p:nvPr/>
        </p:nvPicPr>
        <p:blipFill>
          <a:blip r:embed="rId12" cstate="print"/>
          <a:srcRect b="7376"/>
          <a:stretch>
            <a:fillRect/>
          </a:stretch>
        </p:blipFill>
        <p:spPr bwMode="auto">
          <a:xfrm>
            <a:off x="5410200" y="4495800"/>
            <a:ext cx="3505200" cy="22098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76200" y="0"/>
            <a:ext cx="9067800" cy="2133600"/>
          </a:xfrm>
          <a:prstGeom prst="rect">
            <a:avLst/>
          </a:prstGeom>
        </p:spPr>
        <p:txBody>
          <a:bodyPr vert="horz" lIns="91440" tIns="45720" rIns="91440" bIns="45720" rtlCol="0" anchor="t">
            <a:no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lang="en-US" sz="2800" dirty="0" smtClean="0">
                <a:latin typeface="+mj-lt"/>
                <a:ea typeface="+mj-ea"/>
                <a:cs typeface="+mj-cs"/>
              </a:rPr>
              <a:t>Combine various items found in the forest to create weapons and beat formidable enemies</a:t>
            </a:r>
            <a:endParaRPr kumimoji="0" lang="en-US" sz="2800" b="0" i="0" u="none" strike="noStrike" kern="1200" cap="none" spc="0" normalizeH="0" baseline="0" noProof="0" dirty="0" smtClean="0">
              <a:ln>
                <a:noFill/>
              </a:ln>
              <a:solidFill>
                <a:schemeClr val="tx1"/>
              </a:solidFill>
              <a:effectLst/>
              <a:uLnTx/>
              <a:uFillTx/>
              <a:latin typeface="+mj-lt"/>
              <a:ea typeface="+mj-ea"/>
              <a:cs typeface="+mj-cs"/>
            </a:endParaRPr>
          </a:p>
        </p:txBody>
      </p:sp>
      <p:pic>
        <p:nvPicPr>
          <p:cNvPr id="5" name="Picture 4"/>
          <p:cNvPicPr/>
          <p:nvPr/>
        </p:nvPicPr>
        <p:blipFill>
          <a:blip r:embed="rId3" cstate="print">
            <a:clrChange>
              <a:clrFrom>
                <a:srgbClr val="FFFFFF"/>
              </a:clrFrom>
              <a:clrTo>
                <a:srgbClr val="FFFFFF">
                  <a:alpha val="0"/>
                </a:srgbClr>
              </a:clrTo>
            </a:clrChange>
          </a:blip>
          <a:srcRect/>
          <a:stretch>
            <a:fillRect/>
          </a:stretch>
        </p:blipFill>
        <p:spPr bwMode="auto">
          <a:xfrm>
            <a:off x="1295400" y="3810000"/>
            <a:ext cx="1143000" cy="1368390"/>
          </a:xfrm>
          <a:prstGeom prst="rect">
            <a:avLst/>
          </a:prstGeom>
          <a:noFill/>
          <a:ln w="9525">
            <a:noFill/>
            <a:miter lim="800000"/>
            <a:headEnd/>
            <a:tailEnd/>
          </a:ln>
        </p:spPr>
      </p:pic>
      <p:pic>
        <p:nvPicPr>
          <p:cNvPr id="6" name="Picture 5"/>
          <p:cNvPicPr/>
          <p:nvPr/>
        </p:nvPicPr>
        <p:blipFill>
          <a:blip r:embed="rId4" cstate="print">
            <a:clrChange>
              <a:clrFrom>
                <a:srgbClr val="FFFFFF"/>
              </a:clrFrom>
              <a:clrTo>
                <a:srgbClr val="FFFFFF">
                  <a:alpha val="0"/>
                </a:srgbClr>
              </a:clrTo>
            </a:clrChange>
          </a:blip>
          <a:stretch>
            <a:fillRect/>
          </a:stretch>
        </p:blipFill>
        <p:spPr>
          <a:xfrm>
            <a:off x="3657600" y="1485900"/>
            <a:ext cx="5638800" cy="3581400"/>
          </a:xfrm>
          <a:prstGeom prst="rect">
            <a:avLst/>
          </a:prstGeom>
        </p:spPr>
      </p:pic>
      <p:pic>
        <p:nvPicPr>
          <p:cNvPr id="1026" name="Picture 2"/>
          <p:cNvPicPr>
            <a:picLocks noChangeAspect="1" noChangeArrowheads="1"/>
          </p:cNvPicPr>
          <p:nvPr/>
        </p:nvPicPr>
        <p:blipFill rotWithShape="1">
          <a:blip r:embed="rId5" cstate="print">
            <a:extLst>
              <a:ext uri="{BEBA8EAE-BF5A-486C-A8C5-ECC9F3942E4B}">
                <a14:imgProps xmlns:a14="http://schemas.microsoft.com/office/drawing/2010/main">
                  <a14:imgLayer r:embed="rId6">
                    <a14:imgEffect>
                      <a14:backgroundRemoval t="0" b="42000" l="0" r="100000"/>
                    </a14:imgEffect>
                  </a14:imgLayer>
                </a14:imgProps>
              </a:ext>
              <a:ext uri="{28A0092B-C50C-407E-A947-70E740481C1C}">
                <a14:useLocalDpi xmlns:a14="http://schemas.microsoft.com/office/drawing/2010/main" val="0"/>
              </a:ext>
            </a:extLst>
          </a:blip>
          <a:srcRect b="56598"/>
          <a:stretch/>
        </p:blipFill>
        <p:spPr bwMode="auto">
          <a:xfrm>
            <a:off x="381000" y="3200400"/>
            <a:ext cx="819311" cy="533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 name="Picture 7"/>
          <p:cNvPicPr/>
          <p:nvPr/>
        </p:nvPicPr>
        <p:blipFill>
          <a:blip r:embed="rId7" cstate="print">
            <a:extLst>
              <a:ext uri="{BEBA8EAE-BF5A-486C-A8C5-ECC9F3942E4B}">
                <a14:imgProps xmlns:a14="http://schemas.microsoft.com/office/drawing/2010/main">
                  <a14:imgLayer r:embed="rId8">
                    <a14:imgEffect>
                      <a14:backgroundRemoval t="7059" b="91765" l="10000" r="90000"/>
                    </a14:imgEffect>
                  </a14:imgLayer>
                </a14:imgProps>
              </a:ext>
            </a:extLst>
          </a:blip>
          <a:stretch>
            <a:fillRect/>
          </a:stretch>
        </p:blipFill>
        <p:spPr>
          <a:xfrm>
            <a:off x="2362200" y="2819400"/>
            <a:ext cx="1066800" cy="990600"/>
          </a:xfrm>
          <a:prstGeom prst="rect">
            <a:avLst/>
          </a:prstGeom>
        </p:spPr>
      </p:pic>
      <p:pic>
        <p:nvPicPr>
          <p:cNvPr id="1027" name="Picture 3"/>
          <p:cNvPicPr>
            <a:picLocks noChangeAspect="1" noChangeArrowheads="1"/>
          </p:cNvPicPr>
          <p:nvPr/>
        </p:nvPicPr>
        <p:blipFill>
          <a:blip r:embed="rId9" cstate="print">
            <a:extLst>
              <a:ext uri="{BEBA8EAE-BF5A-486C-A8C5-ECC9F3942E4B}">
                <a14:imgProps xmlns:a14="http://schemas.microsoft.com/office/drawing/2010/main">
                  <a14:imgLayer r:embed="rId10">
                    <a14:imgEffect>
                      <a14:backgroundRemoval t="0" b="99500" l="6000" r="94500"/>
                    </a14:imgEffect>
                  </a14:imgLayer>
                </a14:imgProps>
              </a:ext>
              <a:ext uri="{28A0092B-C50C-407E-A947-70E740481C1C}">
                <a14:useLocalDpi xmlns:a14="http://schemas.microsoft.com/office/drawing/2010/main" val="0"/>
              </a:ext>
            </a:extLst>
          </a:blip>
          <a:srcRect/>
          <a:stretch>
            <a:fillRect/>
          </a:stretch>
        </p:blipFill>
        <p:spPr bwMode="auto">
          <a:xfrm>
            <a:off x="1248102" y="2343518"/>
            <a:ext cx="1114098" cy="11140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Rectangle 1"/>
          <p:cNvSpPr/>
          <p:nvPr/>
        </p:nvSpPr>
        <p:spPr>
          <a:xfrm>
            <a:off x="1" y="5558135"/>
            <a:ext cx="3809999" cy="461665"/>
          </a:xfrm>
          <a:prstGeom prst="rect">
            <a:avLst/>
          </a:prstGeom>
          <a:noFill/>
        </p:spPr>
        <p:txBody>
          <a:bodyPr wrap="square" lIns="91440" tIns="45720" rIns="91440" bIns="45720">
            <a:spAutoFit/>
          </a:bodyPr>
          <a:lstStyle/>
          <a:p>
            <a:pPr algn="ctr"/>
            <a:r>
              <a:rPr lang="en-US" sz="2400" b="1" dirty="0" smtClean="0">
                <a:ln w="12700">
                  <a:solidFill>
                    <a:schemeClr val="accent3">
                      <a:lumMod val="75000"/>
                    </a:schemeClr>
                  </a:solidFill>
                  <a:prstDash val="solid"/>
                </a:ln>
                <a:solidFill>
                  <a:schemeClr val="accent3">
                    <a:lumMod val="75000"/>
                  </a:schemeClr>
                </a:solidFill>
                <a:effectLst>
                  <a:outerShdw blurRad="41275" dist="20320" dir="1800000" algn="tl" rotWithShape="0">
                    <a:srgbClr val="000000">
                      <a:alpha val="40000"/>
                    </a:srgbClr>
                  </a:outerShdw>
                </a:effectLst>
              </a:rPr>
              <a:t>Choose your weapon!</a:t>
            </a:r>
            <a:endParaRPr lang="en-US" sz="2400" b="1" dirty="0">
              <a:ln w="12700">
                <a:solidFill>
                  <a:schemeClr val="accent3">
                    <a:lumMod val="75000"/>
                  </a:schemeClr>
                </a:solidFill>
                <a:prstDash val="solid"/>
              </a:ln>
              <a:solidFill>
                <a:schemeClr val="accent3">
                  <a:lumMod val="75000"/>
                </a:schemeClr>
              </a:solidFill>
              <a:effectLst>
                <a:outerShdw blurRad="41275" dist="20320" dir="1800000" algn="tl" rotWithShape="0">
                  <a:srgbClr val="000000">
                    <a:alpha val="40000"/>
                  </a:srgbClr>
                </a:outerShdw>
              </a:effectLst>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76200" y="0"/>
            <a:ext cx="9067800" cy="2133600"/>
          </a:xfrm>
          <a:prstGeom prst="rect">
            <a:avLst/>
          </a:prstGeom>
        </p:spPr>
        <p:txBody>
          <a:bodyPr vert="horz" lIns="91440" tIns="45720" rIns="91440" bIns="45720" rtlCol="0" anchor="t">
            <a:no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2800" b="0" i="0" u="none" strike="noStrike" kern="1200" cap="none" spc="0" normalizeH="0" baseline="0" noProof="0" dirty="0" smtClean="0">
                <a:ln>
                  <a:noFill/>
                </a:ln>
                <a:solidFill>
                  <a:schemeClr val="tx1"/>
                </a:solidFill>
                <a:effectLst/>
                <a:uLnTx/>
                <a:uFillTx/>
                <a:latin typeface="+mj-lt"/>
                <a:ea typeface="+mj-ea"/>
                <a:cs typeface="+mj-cs"/>
              </a:rPr>
              <a:t>Unlock hidden regions by accomplishing</a:t>
            </a:r>
            <a:r>
              <a:rPr kumimoji="0" lang="en-US" sz="2800" b="0" i="0" u="none" strike="noStrike" kern="1200" cap="none" spc="0" normalizeH="0" noProof="0" dirty="0" smtClean="0">
                <a:ln>
                  <a:noFill/>
                </a:ln>
                <a:solidFill>
                  <a:schemeClr val="tx1"/>
                </a:solidFill>
                <a:effectLst/>
                <a:uLnTx/>
                <a:uFillTx/>
                <a:latin typeface="+mj-lt"/>
                <a:ea typeface="+mj-ea"/>
                <a:cs typeface="+mj-cs"/>
              </a:rPr>
              <a:t> challenges: cave mazes, treetop obstacle courses, find the golden acorn and offer as a peace treaty to neighboring squirrels</a:t>
            </a:r>
            <a:endParaRPr kumimoji="0" lang="en-US" sz="2800" b="0" i="0" u="none" strike="noStrike" kern="1200" cap="none" spc="0" normalizeH="0" baseline="0" noProof="0" dirty="0" smtClean="0">
              <a:ln>
                <a:noFill/>
              </a:ln>
              <a:solidFill>
                <a:schemeClr val="tx1"/>
              </a:solidFill>
              <a:effectLst/>
              <a:uLnTx/>
              <a:uFillTx/>
              <a:latin typeface="+mj-lt"/>
              <a:ea typeface="+mj-ea"/>
              <a:cs typeface="+mj-cs"/>
            </a:endParaRPr>
          </a:p>
        </p:txBody>
      </p:sp>
      <p:pic>
        <p:nvPicPr>
          <p:cNvPr id="2050" name="Picture 2"/>
          <p:cNvPicPr>
            <a:picLocks noChangeAspect="1" noChangeArrowheads="1"/>
          </p:cNvPicPr>
          <p:nvPr/>
        </p:nvPicPr>
        <p:blipFill>
          <a:blip r:embed="rId3" cstate="print"/>
          <a:srcRect/>
          <a:stretch>
            <a:fillRect/>
          </a:stretch>
        </p:blipFill>
        <p:spPr bwMode="auto">
          <a:xfrm>
            <a:off x="6451600" y="4800600"/>
            <a:ext cx="2540000" cy="1905000"/>
          </a:xfrm>
          <a:prstGeom prst="rect">
            <a:avLst/>
          </a:prstGeom>
          <a:noFill/>
          <a:ln w="9525">
            <a:solidFill>
              <a:schemeClr val="tx1"/>
            </a:solidFill>
            <a:miter lim="800000"/>
            <a:headEnd/>
            <a:tailEnd/>
          </a:ln>
        </p:spPr>
      </p:pic>
      <p:pic>
        <p:nvPicPr>
          <p:cNvPr id="2052" name="Picture 4"/>
          <p:cNvPicPr>
            <a:picLocks noChangeAspect="1" noChangeArrowheads="1"/>
          </p:cNvPicPr>
          <p:nvPr/>
        </p:nvPicPr>
        <p:blipFill>
          <a:blip r:embed="rId4" cstate="print">
            <a:clrChange>
              <a:clrFrom>
                <a:srgbClr val="FFFFFF"/>
              </a:clrFrom>
              <a:clrTo>
                <a:srgbClr val="FFFFFF">
                  <a:alpha val="0"/>
                </a:srgbClr>
              </a:clrTo>
            </a:clrChange>
          </a:blip>
          <a:srcRect t="8840"/>
          <a:stretch>
            <a:fillRect/>
          </a:stretch>
        </p:blipFill>
        <p:spPr bwMode="auto">
          <a:xfrm>
            <a:off x="5181600" y="1447800"/>
            <a:ext cx="2780145" cy="3276600"/>
          </a:xfrm>
          <a:prstGeom prst="rect">
            <a:avLst/>
          </a:prstGeom>
          <a:noFill/>
          <a:ln w="9525">
            <a:noFill/>
            <a:miter lim="800000"/>
            <a:headEnd/>
            <a:tailEnd/>
          </a:ln>
        </p:spPr>
      </p:pic>
      <p:pic>
        <p:nvPicPr>
          <p:cNvPr id="2054" name="Picture 6"/>
          <p:cNvPicPr>
            <a:picLocks noChangeAspect="1" noChangeArrowheads="1"/>
          </p:cNvPicPr>
          <p:nvPr/>
        </p:nvPicPr>
        <p:blipFill>
          <a:blip r:embed="rId5" cstate="print">
            <a:grayscl/>
          </a:blip>
          <a:srcRect/>
          <a:stretch>
            <a:fillRect/>
          </a:stretch>
        </p:blipFill>
        <p:spPr bwMode="auto">
          <a:xfrm>
            <a:off x="152400" y="4185858"/>
            <a:ext cx="3352800" cy="2519742"/>
          </a:xfrm>
          <a:prstGeom prst="rect">
            <a:avLst/>
          </a:prstGeom>
          <a:noFill/>
          <a:ln w="9525">
            <a:solidFill>
              <a:schemeClr val="tx1"/>
            </a:solidFill>
            <a:miter lim="800000"/>
            <a:headEnd/>
            <a:tailEnd/>
          </a:ln>
        </p:spPr>
      </p:pic>
      <p:pic>
        <p:nvPicPr>
          <p:cNvPr id="2051" name="Picture 3"/>
          <p:cNvPicPr>
            <a:picLocks noChangeAspect="1" noChangeArrowheads="1"/>
          </p:cNvPicPr>
          <p:nvPr/>
        </p:nvPicPr>
        <p:blipFill>
          <a:blip r:embed="rId6" cstate="print"/>
          <a:srcRect/>
          <a:stretch>
            <a:fillRect/>
          </a:stretch>
        </p:blipFill>
        <p:spPr bwMode="auto">
          <a:xfrm>
            <a:off x="457200" y="1600200"/>
            <a:ext cx="3891643" cy="2724150"/>
          </a:xfrm>
          <a:prstGeom prst="rect">
            <a:avLst/>
          </a:prstGeom>
          <a:noFill/>
          <a:ln w="9525">
            <a:solidFill>
              <a:schemeClr val="tx1"/>
            </a:solidFill>
            <a:miter lim="800000"/>
            <a:headEnd/>
            <a:tailEnd/>
          </a:ln>
        </p:spPr>
      </p:pic>
      <p:pic>
        <p:nvPicPr>
          <p:cNvPr id="13" name="Picture 12"/>
          <p:cNvPicPr>
            <a:picLocks noChangeAspect="1"/>
          </p:cNvPicPr>
          <p:nvPr/>
        </p:nvPicPr>
        <p:blipFill>
          <a:blip r:embed="rId7" cstate="print">
            <a:clrChange>
              <a:clrFrom>
                <a:srgbClr val="FFFFFF"/>
              </a:clrFrom>
              <a:clrTo>
                <a:srgbClr val="FFFFFF">
                  <a:alpha val="0"/>
                </a:srgbClr>
              </a:clrTo>
            </a:clrChange>
          </a:blip>
          <a:srcRect/>
          <a:stretch>
            <a:fillRect/>
          </a:stretch>
        </p:blipFill>
        <p:spPr bwMode="auto">
          <a:xfrm>
            <a:off x="3352800" y="3962400"/>
            <a:ext cx="2132965" cy="2132965"/>
          </a:xfrm>
          <a:prstGeom prst="rect">
            <a:avLst/>
          </a:prstGeom>
          <a:noFill/>
          <a:ln w="9525">
            <a:noFill/>
            <a:miter lim="800000"/>
            <a:headEnd/>
            <a:tailEnd/>
          </a:ln>
        </p:spPr>
      </p:pic>
      <p:pic>
        <p:nvPicPr>
          <p:cNvPr id="10" name="Picture 9"/>
          <p:cNvPicPr/>
          <p:nvPr/>
        </p:nvPicPr>
        <p:blipFill>
          <a:blip r:embed="rId8" cstate="print">
            <a:clrChange>
              <a:clrFrom>
                <a:srgbClr val="FFFFFF"/>
              </a:clrFrom>
              <a:clrTo>
                <a:srgbClr val="FFFFFF">
                  <a:alpha val="0"/>
                </a:srgbClr>
              </a:clrTo>
            </a:clrChange>
          </a:blip>
          <a:srcRect/>
          <a:stretch>
            <a:fillRect/>
          </a:stretch>
        </p:blipFill>
        <p:spPr bwMode="auto">
          <a:xfrm>
            <a:off x="4604385" y="4876800"/>
            <a:ext cx="2329815" cy="1820545"/>
          </a:xfrm>
          <a:prstGeom prst="rect">
            <a:avLst/>
          </a:prstGeom>
          <a:noFill/>
          <a:ln w="9525">
            <a:noFill/>
            <a:miter lim="800000"/>
            <a:headEnd/>
            <a:tailEnd/>
          </a:ln>
        </p:spPr>
      </p:pic>
      <p:pic>
        <p:nvPicPr>
          <p:cNvPr id="2053" name="Picture 5"/>
          <p:cNvPicPr>
            <a:picLocks noChangeAspect="1" noChangeArrowheads="1"/>
          </p:cNvPicPr>
          <p:nvPr/>
        </p:nvPicPr>
        <p:blipFill>
          <a:blip r:embed="rId9" cstate="print">
            <a:clrChange>
              <a:clrFrom>
                <a:srgbClr val="FFFFFF"/>
              </a:clrFrom>
              <a:clrTo>
                <a:srgbClr val="FFFFFF">
                  <a:alpha val="0"/>
                </a:srgbClr>
              </a:clrTo>
            </a:clrChange>
          </a:blip>
          <a:srcRect/>
          <a:stretch>
            <a:fillRect/>
          </a:stretch>
        </p:blipFill>
        <p:spPr bwMode="auto">
          <a:xfrm>
            <a:off x="4114800" y="5469925"/>
            <a:ext cx="914400" cy="685800"/>
          </a:xfrm>
          <a:prstGeom prst="rect">
            <a:avLst/>
          </a:prstGeom>
          <a:noFill/>
          <a:ln w="9525">
            <a:noFill/>
            <a:miter lim="800000"/>
            <a:headEnd/>
            <a:tailEnd/>
          </a:ln>
        </p:spPr>
      </p:pic>
      <p:pic>
        <p:nvPicPr>
          <p:cNvPr id="11" name="Picture 5"/>
          <p:cNvPicPr>
            <a:picLocks noChangeAspect="1" noChangeArrowheads="1"/>
          </p:cNvPicPr>
          <p:nvPr/>
        </p:nvPicPr>
        <p:blipFill>
          <a:blip r:embed="rId9" cstate="print">
            <a:clrChange>
              <a:clrFrom>
                <a:srgbClr val="FFFFFF"/>
              </a:clrFrom>
              <a:clrTo>
                <a:srgbClr val="FFFFFF">
                  <a:alpha val="0"/>
                </a:srgbClr>
              </a:clrTo>
            </a:clrChange>
          </a:blip>
          <a:srcRect/>
          <a:stretch>
            <a:fillRect/>
          </a:stretch>
        </p:blipFill>
        <p:spPr bwMode="auto">
          <a:xfrm rot="2071577">
            <a:off x="3847622" y="5440062"/>
            <a:ext cx="914400" cy="6858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76200" y="0"/>
            <a:ext cx="9067800" cy="2133600"/>
          </a:xfrm>
          <a:prstGeom prst="rect">
            <a:avLst/>
          </a:prstGeom>
        </p:spPr>
        <p:txBody>
          <a:bodyPr vert="horz" lIns="91440" tIns="45720" rIns="91440" bIns="45720" rtlCol="0" anchor="t">
            <a:no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2800" b="0" i="0" u="none" strike="noStrike" kern="1200" cap="none" spc="0" normalizeH="0" baseline="0" noProof="0" dirty="0" smtClean="0">
                <a:ln>
                  <a:noFill/>
                </a:ln>
                <a:solidFill>
                  <a:schemeClr val="tx1"/>
                </a:solidFill>
                <a:effectLst/>
                <a:uLnTx/>
                <a:uFillTx/>
                <a:latin typeface="+mj-lt"/>
                <a:ea typeface="+mj-ea"/>
                <a:cs typeface="+mj-cs"/>
              </a:rPr>
              <a:t>“Squirrel King” is an action</a:t>
            </a:r>
            <a:r>
              <a:rPr kumimoji="0" lang="en-US" sz="2800" b="0" i="0" u="none" strike="noStrike" kern="1200" cap="none" spc="0" normalizeH="0" noProof="0" dirty="0" smtClean="0">
                <a:ln>
                  <a:noFill/>
                </a:ln>
                <a:solidFill>
                  <a:schemeClr val="tx1"/>
                </a:solidFill>
                <a:effectLst/>
                <a:uLnTx/>
                <a:uFillTx/>
                <a:latin typeface="+mj-lt"/>
                <a:ea typeface="+mj-ea"/>
                <a:cs typeface="+mj-cs"/>
              </a:rPr>
              <a:t> </a:t>
            </a:r>
            <a:r>
              <a:rPr kumimoji="0" lang="en-US" sz="2800" b="0" i="0" u="none" strike="noStrike" kern="1200" cap="none" spc="0" normalizeH="0" baseline="0" noProof="0" dirty="0" smtClean="0">
                <a:ln>
                  <a:noFill/>
                </a:ln>
                <a:solidFill>
                  <a:schemeClr val="tx1"/>
                </a:solidFill>
                <a:effectLst/>
                <a:uLnTx/>
                <a:uFillTx/>
                <a:latin typeface="+mj-lt"/>
                <a:ea typeface="+mj-ea"/>
                <a:cs typeface="+mj-cs"/>
              </a:rPr>
              <a:t>game that</a:t>
            </a:r>
            <a:r>
              <a:rPr kumimoji="0" lang="en-US" sz="2800" b="0" i="0" u="none" strike="noStrike" kern="1200" cap="none" spc="0" normalizeH="0" noProof="0" dirty="0" smtClean="0">
                <a:ln>
                  <a:noFill/>
                </a:ln>
                <a:solidFill>
                  <a:schemeClr val="tx1"/>
                </a:solidFill>
                <a:effectLst/>
                <a:uLnTx/>
                <a:uFillTx/>
                <a:latin typeface="+mj-lt"/>
                <a:ea typeface="+mj-ea"/>
                <a:cs typeface="+mj-cs"/>
              </a:rPr>
              <a:t> is designed to be played on-line (with a username and password) where the player tries to achieve a high score.</a:t>
            </a:r>
            <a:endParaRPr kumimoji="0" lang="en-US" sz="2800" b="0" i="0" u="none" strike="noStrike" kern="1200" cap="none" spc="0" normalizeH="0" baseline="0" noProof="0" dirty="0" smtClean="0">
              <a:ln>
                <a:noFill/>
              </a:ln>
              <a:solidFill>
                <a:schemeClr val="tx1"/>
              </a:solidFill>
              <a:effectLst/>
              <a:uLnTx/>
              <a:uFillTx/>
              <a:latin typeface="+mj-lt"/>
              <a:ea typeface="+mj-ea"/>
              <a:cs typeface="+mj-cs"/>
            </a:endParaRPr>
          </a:p>
        </p:txBody>
      </p:sp>
      <p:sp>
        <p:nvSpPr>
          <p:cNvPr id="7" name="TextBox 6"/>
          <p:cNvSpPr txBox="1"/>
          <p:nvPr/>
        </p:nvSpPr>
        <p:spPr>
          <a:xfrm rot="21026962">
            <a:off x="879027" y="2642298"/>
            <a:ext cx="2782135" cy="1107996"/>
          </a:xfrm>
          <a:prstGeom prst="rect">
            <a:avLst/>
          </a:prstGeom>
          <a:noFill/>
        </p:spPr>
        <p:txBody>
          <a:bodyPr wrap="square" rtlCol="0">
            <a:spAutoFit/>
          </a:bodyPr>
          <a:lstStyle/>
          <a:p>
            <a:pPr algn="ctr"/>
            <a:r>
              <a:rPr lang="en-US" sz="6600" dirty="0" smtClean="0">
                <a:solidFill>
                  <a:srgbClr val="FF0000"/>
                </a:solidFill>
                <a:latin typeface="Cooper Black" pitchFamily="18" charset="0"/>
              </a:rPr>
              <a:t>5480!</a:t>
            </a:r>
            <a:endParaRPr lang="en-US" sz="6600" dirty="0">
              <a:solidFill>
                <a:srgbClr val="FF0000"/>
              </a:solidFill>
              <a:latin typeface="Cooper Black" pitchFamily="18" charset="0"/>
            </a:endParaRPr>
          </a:p>
        </p:txBody>
      </p:sp>
      <p:sp>
        <p:nvSpPr>
          <p:cNvPr id="8" name="TextBox 7"/>
          <p:cNvSpPr txBox="1"/>
          <p:nvPr/>
        </p:nvSpPr>
        <p:spPr>
          <a:xfrm rot="238809">
            <a:off x="5343377" y="3150912"/>
            <a:ext cx="3003791" cy="1107996"/>
          </a:xfrm>
          <a:prstGeom prst="rect">
            <a:avLst/>
          </a:prstGeom>
          <a:noFill/>
        </p:spPr>
        <p:txBody>
          <a:bodyPr wrap="square" rtlCol="0">
            <a:spAutoFit/>
          </a:bodyPr>
          <a:lstStyle/>
          <a:p>
            <a:pPr algn="ctr"/>
            <a:r>
              <a:rPr lang="en-US" sz="6600" dirty="0" smtClean="0">
                <a:solidFill>
                  <a:srgbClr val="FF0000"/>
                </a:solidFill>
                <a:latin typeface="Cooper Black" pitchFamily="18" charset="0"/>
              </a:rPr>
              <a:t>0480…</a:t>
            </a:r>
            <a:endParaRPr lang="en-US" sz="6600" dirty="0">
              <a:solidFill>
                <a:srgbClr val="FF0000"/>
              </a:solidFill>
              <a:latin typeface="Cooper Black" pitchFamily="18" charset="0"/>
            </a:endParaRPr>
          </a:p>
        </p:txBody>
      </p:sp>
      <p:sp>
        <p:nvSpPr>
          <p:cNvPr id="9" name="7-Point Star 8"/>
          <p:cNvSpPr/>
          <p:nvPr/>
        </p:nvSpPr>
        <p:spPr>
          <a:xfrm rot="20914407">
            <a:off x="519112" y="2405810"/>
            <a:ext cx="3581400" cy="1752600"/>
          </a:xfrm>
          <a:prstGeom prst="star7">
            <a:avLst/>
          </a:prstGeom>
          <a:noFill/>
          <a:ln w="762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p:cNvSpPr txBox="1"/>
          <p:nvPr/>
        </p:nvSpPr>
        <p:spPr>
          <a:xfrm rot="20788425">
            <a:off x="558855" y="1888929"/>
            <a:ext cx="3095616" cy="584775"/>
          </a:xfrm>
          <a:prstGeom prst="rect">
            <a:avLst/>
          </a:prstGeom>
          <a:noFill/>
        </p:spPr>
        <p:txBody>
          <a:bodyPr wrap="square" rtlCol="0">
            <a:spAutoFit/>
          </a:bodyPr>
          <a:lstStyle/>
          <a:p>
            <a:pPr algn="ctr"/>
            <a:r>
              <a:rPr lang="en-US" sz="3200" dirty="0" smtClean="0">
                <a:latin typeface="Cooper Black" pitchFamily="18" charset="0"/>
              </a:rPr>
              <a:t>High Score</a:t>
            </a:r>
            <a:endParaRPr lang="en-US" sz="3200" dirty="0">
              <a:latin typeface="Cooper Black" pitchFamily="18" charset="0"/>
            </a:endParaRPr>
          </a:p>
        </p:txBody>
      </p:sp>
      <p:sp>
        <p:nvSpPr>
          <p:cNvPr id="11" name="TextBox 10"/>
          <p:cNvSpPr txBox="1"/>
          <p:nvPr/>
        </p:nvSpPr>
        <p:spPr>
          <a:xfrm rot="256611">
            <a:off x="5257800" y="2792308"/>
            <a:ext cx="3095616" cy="584775"/>
          </a:xfrm>
          <a:prstGeom prst="rect">
            <a:avLst/>
          </a:prstGeom>
          <a:noFill/>
        </p:spPr>
        <p:txBody>
          <a:bodyPr wrap="square" rtlCol="0">
            <a:spAutoFit/>
          </a:bodyPr>
          <a:lstStyle/>
          <a:p>
            <a:pPr algn="ctr"/>
            <a:r>
              <a:rPr lang="en-US" sz="3200" dirty="0" smtClean="0">
                <a:latin typeface="Cooper Black" pitchFamily="18" charset="0"/>
              </a:rPr>
              <a:t>Try Again</a:t>
            </a:r>
            <a:endParaRPr lang="en-US" sz="3200" dirty="0">
              <a:latin typeface="Cooper Black" pitchFamily="18" charset="0"/>
            </a:endParaRPr>
          </a:p>
        </p:txBody>
      </p:sp>
      <p:pic>
        <p:nvPicPr>
          <p:cNvPr id="12" name="Picture 11"/>
          <p:cNvPicPr/>
          <p:nvPr/>
        </p:nvPicPr>
        <p:blipFill>
          <a:blip r:embed="rId3" cstate="print"/>
          <a:stretch>
            <a:fillRect/>
          </a:stretch>
        </p:blipFill>
        <p:spPr>
          <a:xfrm>
            <a:off x="5410200" y="4343400"/>
            <a:ext cx="2438400" cy="2286000"/>
          </a:xfrm>
          <a:prstGeom prst="rect">
            <a:avLst/>
          </a:prstGeom>
        </p:spPr>
      </p:pic>
      <p:pic>
        <p:nvPicPr>
          <p:cNvPr id="13" name="Picture 12"/>
          <p:cNvPicPr/>
          <p:nvPr/>
        </p:nvPicPr>
        <p:blipFill>
          <a:blip r:embed="rId4" cstate="print"/>
          <a:srcRect/>
          <a:stretch>
            <a:fillRect/>
          </a:stretch>
        </p:blipFill>
        <p:spPr bwMode="auto">
          <a:xfrm>
            <a:off x="1143000" y="4393759"/>
            <a:ext cx="2438400" cy="2235641"/>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Target Hardware and Licensing</a:t>
            </a:r>
            <a:endParaRPr lang="en-US" dirty="0"/>
          </a:p>
        </p:txBody>
      </p:sp>
      <p:sp>
        <p:nvSpPr>
          <p:cNvPr id="3" name="Content Placeholder 2"/>
          <p:cNvSpPr>
            <a:spLocks noGrp="1"/>
          </p:cNvSpPr>
          <p:nvPr>
            <p:ph idx="1"/>
          </p:nvPr>
        </p:nvSpPr>
        <p:spPr/>
        <p:txBody>
          <a:bodyPr/>
          <a:lstStyle/>
          <a:p>
            <a:r>
              <a:rPr lang="en-US" dirty="0" smtClean="0"/>
              <a:t>Hardware</a:t>
            </a:r>
          </a:p>
          <a:p>
            <a:pPr lvl="1"/>
            <a:r>
              <a:rPr lang="en-US" dirty="0" smtClean="0"/>
              <a:t>Computer</a:t>
            </a:r>
          </a:p>
          <a:p>
            <a:r>
              <a:rPr lang="en-US" dirty="0" smtClean="0"/>
              <a:t>License</a:t>
            </a:r>
          </a:p>
          <a:p>
            <a:pPr lvl="1"/>
            <a:r>
              <a:rPr lang="en-US" dirty="0" smtClean="0"/>
              <a:t>none</a:t>
            </a:r>
            <a:endParaRPr lang="en-US" dirty="0"/>
          </a:p>
        </p:txBody>
      </p:sp>
      <p:pic>
        <p:nvPicPr>
          <p:cNvPr id="1029" name="Picture 5" descr="C:\Program Files\Microsoft Office\MEDIA\CAGCAT10\j0195384.wm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962400" y="1840992"/>
            <a:ext cx="3581400" cy="365616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3012294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Competition</a:t>
            </a:r>
            <a:endParaRPr lang="en-US" dirty="0"/>
          </a:p>
        </p:txBody>
      </p:sp>
      <p:sp>
        <p:nvSpPr>
          <p:cNvPr id="3" name="Content Placeholder 2"/>
          <p:cNvSpPr>
            <a:spLocks noGrp="1"/>
          </p:cNvSpPr>
          <p:nvPr>
            <p:ph idx="1"/>
          </p:nvPr>
        </p:nvSpPr>
        <p:spPr/>
        <p:txBody>
          <a:bodyPr/>
          <a:lstStyle/>
          <a:p>
            <a:r>
              <a:rPr lang="en-US" dirty="0" err="1" smtClean="0"/>
              <a:t>Pokemon</a:t>
            </a:r>
            <a:r>
              <a:rPr lang="en-US" dirty="0" smtClean="0"/>
              <a:t> Black/White</a:t>
            </a:r>
          </a:p>
          <a:p>
            <a:r>
              <a:rPr lang="en-US" dirty="0" smtClean="0"/>
              <a:t>Diablo 3</a:t>
            </a:r>
          </a:p>
          <a:p>
            <a:r>
              <a:rPr lang="en-US" dirty="0" smtClean="0"/>
              <a:t>Paws and Claws Marine Rescue</a:t>
            </a:r>
          </a:p>
          <a:p>
            <a:r>
              <a:rPr lang="en-US" dirty="0" err="1" smtClean="0"/>
              <a:t>Conker</a:t>
            </a:r>
            <a:r>
              <a:rPr lang="en-US" dirty="0" smtClean="0"/>
              <a:t> – Live and Reloaded</a:t>
            </a:r>
            <a:endParaRPr lang="en-US" dirty="0"/>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5800" y="4187952"/>
            <a:ext cx="3467100" cy="2311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1"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876800" y="4648200"/>
            <a:ext cx="2971800" cy="17400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3"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553200" y="1384343"/>
            <a:ext cx="2122925" cy="3089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116534924"/>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1112</TotalTime>
  <Words>1303</Words>
  <Application>Microsoft Office PowerPoint</Application>
  <PresentationFormat>On-screen Show (4:3)</PresentationFormat>
  <Paragraphs>184</Paragraphs>
  <Slides>11</Slides>
  <Notes>11</Notes>
  <HiddenSlides>0</HiddenSlides>
  <MMClips>0</MMClips>
  <ScaleCrop>false</ScaleCrop>
  <HeadingPairs>
    <vt:vector size="4" baseType="variant">
      <vt:variant>
        <vt:lpstr>Theme</vt:lpstr>
      </vt:variant>
      <vt:variant>
        <vt:i4>1</vt:i4>
      </vt:variant>
      <vt:variant>
        <vt:lpstr>Slide Titles</vt:lpstr>
      </vt:variant>
      <vt:variant>
        <vt:i4>11</vt:i4>
      </vt:variant>
    </vt:vector>
  </HeadingPairs>
  <TitlesOfParts>
    <vt:vector size="12" baseType="lpstr">
      <vt:lpstr>Office Theme</vt:lpstr>
      <vt:lpstr>PowerPoint Presentation</vt:lpstr>
      <vt:lpstr>Play as a squirrel released into the wild for the first time and explore a vast forest: create weapons to defeat territorial animals, unlock hidden areas, and survive the winter to become the Squirrel King!  (Target Audience: Teens+)</vt:lpstr>
      <vt:lpstr>Discover animal life and determine who your enemies are </vt:lpstr>
      <vt:lpstr>PowerPoint Presentation</vt:lpstr>
      <vt:lpstr>PowerPoint Presentation</vt:lpstr>
      <vt:lpstr>PowerPoint Presentation</vt:lpstr>
      <vt:lpstr>PowerPoint Presentation</vt:lpstr>
      <vt:lpstr>Target Hardware and Licensing</vt:lpstr>
      <vt:lpstr>Competition</vt:lpstr>
      <vt:lpstr>PowerPoint Presentation</vt:lpstr>
      <vt:lpstr>Questions?</vt:lpstr>
    </vt:vector>
  </TitlesOfParts>
  <Company>Rose-Hulman Institute of Technology</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Rachel K Manigault</dc:creator>
  <cp:lastModifiedBy>cisnerss</cp:lastModifiedBy>
  <cp:revision>95</cp:revision>
  <dcterms:created xsi:type="dcterms:W3CDTF">2011-02-14T15:02:56Z</dcterms:created>
  <dcterms:modified xsi:type="dcterms:W3CDTF">2011-02-19T02:04:02Z</dcterms:modified>
</cp:coreProperties>
</file>